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0" r:id="rId2"/>
    <p:sldMasterId id="2147483683" r:id="rId3"/>
    <p:sldMasterId id="2147483706" r:id="rId4"/>
    <p:sldMasterId id="2147484311" r:id="rId5"/>
    <p:sldMasterId id="2147484317" r:id="rId6"/>
    <p:sldMasterId id="2147484319" r:id="rId7"/>
    <p:sldMasterId id="2147484325" r:id="rId8"/>
  </p:sldMasterIdLst>
  <p:notesMasterIdLst>
    <p:notesMasterId r:id="rId17"/>
  </p:notesMasterIdLst>
  <p:handoutMasterIdLst>
    <p:handoutMasterId r:id="rId18"/>
  </p:handoutMasterIdLst>
  <p:sldIdLst>
    <p:sldId id="632" r:id="rId9"/>
    <p:sldId id="843" r:id="rId10"/>
    <p:sldId id="845" r:id="rId11"/>
    <p:sldId id="817" r:id="rId12"/>
    <p:sldId id="830" r:id="rId13"/>
    <p:sldId id="844" r:id="rId14"/>
    <p:sldId id="821" r:id="rId15"/>
    <p:sldId id="842" r:id="rId16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0000"/>
    <a:srgbClr val="861F41"/>
    <a:srgbClr val="A80000"/>
    <a:srgbClr val="64966C"/>
    <a:srgbClr val="809F5B"/>
    <a:srgbClr val="BA9F5E"/>
    <a:srgbClr val="B3CC82"/>
    <a:srgbClr val="6FCF6F"/>
    <a:srgbClr val="BAF9A1"/>
    <a:srgbClr val="D4F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08" autoAdjust="0"/>
    <p:restoredTop sz="96374" autoAdjust="0"/>
  </p:normalViewPr>
  <p:slideViewPr>
    <p:cSldViewPr>
      <p:cViewPr varScale="1">
        <p:scale>
          <a:sx n="127" d="100"/>
          <a:sy n="127" d="100"/>
        </p:scale>
        <p:origin x="108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0555555555555555E-2"/>
          <c:y val="9.4177986957326321E-2"/>
          <c:w val="0.93888888888888888"/>
          <c:h val="0.713338589413302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ВВП!$B$114</c:f>
              <c:strCache>
                <c:ptCount val="1"/>
                <c:pt idx="0">
                  <c:v>январь-апрель 2022 г.</c:v>
                </c:pt>
              </c:strCache>
            </c:strRef>
          </c:tx>
          <c:spPr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ВВП!$C$113:$H$113</c:f>
              <c:strCache>
                <c:ptCount val="6"/>
                <c:pt idx="0">
                  <c:v>Армения*</c:v>
                </c:pt>
                <c:pt idx="1">
                  <c:v>Беларусь</c:v>
                </c:pt>
                <c:pt idx="2">
                  <c:v>Казахстан</c:v>
                </c:pt>
                <c:pt idx="3">
                  <c:v>Кыргызстан</c:v>
                </c:pt>
                <c:pt idx="4">
                  <c:v>Россия*</c:v>
                </c:pt>
                <c:pt idx="5">
                  <c:v>Таджикистан</c:v>
                </c:pt>
              </c:strCache>
            </c:strRef>
          </c:cat>
          <c:val>
            <c:numRef>
              <c:f>ВВП!$C$114:$H$114</c:f>
              <c:numCache>
                <c:formatCode>0.0</c:formatCode>
                <c:ptCount val="6"/>
                <c:pt idx="0">
                  <c:v>8.6999999999999993</c:v>
                </c:pt>
                <c:pt idx="1">
                  <c:v>-2.2999999999999998</c:v>
                </c:pt>
                <c:pt idx="2">
                  <c:v>4.4000000000000004</c:v>
                </c:pt>
                <c:pt idx="3">
                  <c:v>5.4</c:v>
                </c:pt>
                <c:pt idx="4">
                  <c:v>-3</c:v>
                </c:pt>
                <c:pt idx="5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F5-42FA-A0CD-C7F517FC6A84}"/>
            </c:ext>
          </c:extLst>
        </c:ser>
        <c:ser>
          <c:idx val="1"/>
          <c:order val="1"/>
          <c:tx>
            <c:strRef>
              <c:f>ВВП!$B$115</c:f>
              <c:strCache>
                <c:ptCount val="1"/>
                <c:pt idx="0">
                  <c:v>январь-апрель 2023 г.</c:v>
                </c:pt>
              </c:strCache>
            </c:strRef>
          </c:tx>
          <c:spPr>
            <a:solidFill>
              <a:srgbClr val="861F4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861F4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ВВП!$C$113:$H$113</c:f>
              <c:strCache>
                <c:ptCount val="6"/>
                <c:pt idx="0">
                  <c:v>Армения*</c:v>
                </c:pt>
                <c:pt idx="1">
                  <c:v>Беларусь</c:v>
                </c:pt>
                <c:pt idx="2">
                  <c:v>Казахстан</c:v>
                </c:pt>
                <c:pt idx="3">
                  <c:v>Кыргызстан</c:v>
                </c:pt>
                <c:pt idx="4">
                  <c:v>Россия*</c:v>
                </c:pt>
                <c:pt idx="5">
                  <c:v>Таджикистан</c:v>
                </c:pt>
              </c:strCache>
            </c:strRef>
          </c:cat>
          <c:val>
            <c:numRef>
              <c:f>ВВП!$C$115:$H$115</c:f>
              <c:numCache>
                <c:formatCode>0.0</c:formatCode>
                <c:ptCount val="6"/>
                <c:pt idx="0">
                  <c:v>12.1</c:v>
                </c:pt>
                <c:pt idx="1">
                  <c:v>-0.6</c:v>
                </c:pt>
                <c:pt idx="2">
                  <c:v>5</c:v>
                </c:pt>
                <c:pt idx="3">
                  <c:v>4.4000000000000004</c:v>
                </c:pt>
                <c:pt idx="4">
                  <c:v>-1.9</c:v>
                </c:pt>
                <c:pt idx="5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F5-42FA-A0CD-C7F517FC6A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51697359"/>
        <c:axId val="451691535"/>
      </c:barChart>
      <c:catAx>
        <c:axId val="451697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451691535"/>
        <c:crosses val="autoZero"/>
        <c:auto val="1"/>
        <c:lblAlgn val="ctr"/>
        <c:lblOffset val="100"/>
        <c:noMultiLvlLbl val="0"/>
      </c:catAx>
      <c:valAx>
        <c:axId val="451691535"/>
        <c:scaling>
          <c:orientation val="minMax"/>
          <c:min val="-3"/>
        </c:scaling>
        <c:delete val="1"/>
        <c:axPos val="l"/>
        <c:numFmt formatCode="0.0" sourceLinked="1"/>
        <c:majorTickMark val="none"/>
        <c:minorTickMark val="none"/>
        <c:tickLblPos val="nextTo"/>
        <c:crossAx val="451697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B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BY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991966337396817"/>
          <c:y val="8.7038118236126616E-2"/>
          <c:w val="0.46016067325206372"/>
          <c:h val="0.63159012036600237"/>
        </c:manualLayout>
      </c:layout>
      <c:radarChart>
        <c:radarStyle val="marker"/>
        <c:varyColors val="0"/>
        <c:ser>
          <c:idx val="0"/>
          <c:order val="0"/>
          <c:tx>
            <c:strRef>
              <c:f>'цель ИПЦ'!$F$4</c:f>
              <c:strCache>
                <c:ptCount val="1"/>
                <c:pt idx="0">
                  <c:v>Среднесрочная цель*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8.6299892125134055E-3"/>
                  <c:y val="2.89226319595083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2B-4033-8224-CC8B2C972493}"/>
                </c:ext>
              </c:extLst>
            </c:dLbl>
            <c:dLbl>
              <c:idx val="2"/>
              <c:layout>
                <c:manualLayout>
                  <c:x val="-1.0787486515641856E-2"/>
                  <c:y val="-1.15690527838032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2B-4033-8224-CC8B2C972493}"/>
                </c:ext>
              </c:extLst>
            </c:dLbl>
            <c:dLbl>
              <c:idx val="3"/>
              <c:layout>
                <c:manualLayout>
                  <c:x val="-4.3149946062567418E-3"/>
                  <c:y val="-3.1814895155459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2B-4033-8224-CC8B2C972493}"/>
                </c:ext>
              </c:extLst>
            </c:dLbl>
            <c:dLbl>
              <c:idx val="4"/>
              <c:layout>
                <c:manualLayout>
                  <c:x val="2.1574973031283712E-2"/>
                  <c:y val="-1.15690527838033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2B-4033-8224-CC8B2C972493}"/>
                </c:ext>
              </c:extLst>
            </c:dLbl>
            <c:dLbl>
              <c:idx val="5"/>
              <c:layout>
                <c:manualLayout>
                  <c:x val="2.1574973031283712E-2"/>
                  <c:y val="1.4461315979754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2B-4033-8224-CC8B2C972493}"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tx2"/>
                    </a:solidFill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'цель ИПЦ'!$B$5:$B$10</c:f>
              <c:strCache>
                <c:ptCount val="6"/>
                <c:pt idx="0">
                  <c:v>Республика Армения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Кыргызская Республика</c:v>
                </c:pt>
                <c:pt idx="4">
                  <c:v>Российская Федерация</c:v>
                </c:pt>
                <c:pt idx="5">
                  <c:v>Республика Таджикистан</c:v>
                </c:pt>
              </c:strCache>
            </c:strRef>
          </c:cat>
          <c:val>
            <c:numRef>
              <c:f>'цель ИПЦ'!$F$5:$F$10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3.5</c:v>
                </c:pt>
                <c:pt idx="3">
                  <c:v>6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32B-4033-8224-CC8B2C972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318656"/>
        <c:axId val="167320192"/>
      </c:radarChart>
      <c:catAx>
        <c:axId val="1673186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BY"/>
          </a:p>
        </c:txPr>
        <c:crossAx val="167320192"/>
        <c:crosses val="autoZero"/>
        <c:auto val="1"/>
        <c:lblAlgn val="ctr"/>
        <c:lblOffset val="100"/>
        <c:noMultiLvlLbl val="0"/>
      </c:catAx>
      <c:valAx>
        <c:axId val="167320192"/>
        <c:scaling>
          <c:orientation val="minMax"/>
          <c:max val="8"/>
          <c:min val="0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900"/>
            </a:pPr>
            <a:endParaRPr lang="ru-BY"/>
          </a:p>
        </c:txPr>
        <c:crossAx val="167318656"/>
        <c:crosses val="autoZero"/>
        <c:crossBetween val="between"/>
        <c:majorUnit val="2"/>
      </c:valAx>
    </c:plotArea>
    <c:plotVisOnly val="1"/>
    <c:dispBlanksAs val="gap"/>
    <c:showDLblsOverMax val="0"/>
  </c:chart>
  <c:spPr>
    <a:noFill/>
  </c:spPr>
  <c:txPr>
    <a:bodyPr/>
    <a:lstStyle/>
    <a:p>
      <a:pPr>
        <a:defRPr sz="1050">
          <a:latin typeface="Times New Roman" pitchFamily="18" charset="0"/>
          <a:cs typeface="Times New Roman" pitchFamily="18" charset="0"/>
        </a:defRPr>
      </a:pPr>
      <a:endParaRPr lang="ru-BY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0555555555555555E-2"/>
          <c:y val="6.4942643523542981E-2"/>
          <c:w val="0.93888888888888888"/>
          <c:h val="0.801035171900981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'Ставка реф.'!$C$3</c:f>
              <c:strCache>
                <c:ptCount val="1"/>
                <c:pt idx="0">
                  <c:v>01.01.2023</c:v>
                </c:pt>
              </c:strCache>
            </c:strRef>
          </c:tx>
          <c:spPr>
            <a:solidFill>
              <a:srgbClr val="C0504D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6E-2"/>
                  <c:y val="4.629629629629629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B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62204724409449"/>
                      <c:h val="0.127296587926509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D92E-44A3-A3B6-999EE070B563}"/>
                </c:ext>
              </c:extLst>
            </c:dLbl>
            <c:dLbl>
              <c:idx val="2"/>
              <c:layout>
                <c:manualLayout>
                  <c:x val="3.888888888888889E-2"/>
                  <c:y val="-3.820155501384885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B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512489063867019"/>
                      <c:h val="6.680555555555556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D92E-44A3-A3B6-999EE070B56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92E-44A3-A3B6-999EE070B563}"/>
                </c:ext>
              </c:extLst>
            </c:dLbl>
            <c:dLbl>
              <c:idx val="4"/>
              <c:layout>
                <c:manualLayout>
                  <c:x val="3.3333333333333229E-2"/>
                  <c:y val="2.67412389095170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B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62204724409449"/>
                      <c:h val="0.127296587926509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D92E-44A3-A3B6-999EE070B5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'Ставка реф.'!$B$4:$B$9</c:f>
              <c:strCache>
                <c:ptCount val="6"/>
                <c:pt idx="0">
                  <c:v>Армения</c:v>
                </c:pt>
                <c:pt idx="1">
                  <c:v>Беларусь</c:v>
                </c:pt>
                <c:pt idx="2">
                  <c:v>Казахстан</c:v>
                </c:pt>
                <c:pt idx="3">
                  <c:v>Кыргызстан</c:v>
                </c:pt>
                <c:pt idx="4">
                  <c:v>Россия </c:v>
                </c:pt>
                <c:pt idx="5">
                  <c:v>Таджикистан </c:v>
                </c:pt>
              </c:strCache>
            </c:strRef>
          </c:cat>
          <c:val>
            <c:numRef>
              <c:f>'Ставка реф.'!$C$4:$C$9</c:f>
              <c:numCache>
                <c:formatCode>0.0</c:formatCode>
                <c:ptCount val="6"/>
                <c:pt idx="0" formatCode="0.00">
                  <c:v>10.75</c:v>
                </c:pt>
                <c:pt idx="1">
                  <c:v>12</c:v>
                </c:pt>
                <c:pt idx="2" formatCode="0.00">
                  <c:v>16.75</c:v>
                </c:pt>
                <c:pt idx="3">
                  <c:v>13</c:v>
                </c:pt>
                <c:pt idx="4">
                  <c:v>7.5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2E-44A3-A3B6-999EE070B563}"/>
            </c:ext>
          </c:extLst>
        </c:ser>
        <c:ser>
          <c:idx val="1"/>
          <c:order val="1"/>
          <c:tx>
            <c:strRef>
              <c:f>'Ставка реф.'!$D$3</c:f>
              <c:strCache>
                <c:ptCount val="1"/>
                <c:pt idx="0">
                  <c:v>01.06.2023</c:v>
                </c:pt>
              </c:strCache>
            </c:strRef>
          </c:tx>
          <c:spPr>
            <a:solidFill>
              <a:srgbClr val="861F41"/>
            </a:solidFill>
            <a:ln>
              <a:solidFill>
                <a:srgbClr val="861F41"/>
              </a:solidFill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92E-44A3-A3B6-999EE070B56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2E-44A3-A3B6-999EE070B563}"/>
                </c:ext>
              </c:extLst>
            </c:dLbl>
            <c:dLbl>
              <c:idx val="3"/>
              <c:layout>
                <c:manualLayout>
                  <c:x val="-3.6111111111111212E-2"/>
                  <c:y val="-2.1218890680033321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B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52777777777778"/>
                      <c:h val="0.126990740740740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2E-44A3-A3B6-999EE070B563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2E-44A3-A3B6-999EE070B5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'Ставка реф.'!$B$4:$B$9</c:f>
              <c:strCache>
                <c:ptCount val="6"/>
                <c:pt idx="0">
                  <c:v>Армения</c:v>
                </c:pt>
                <c:pt idx="1">
                  <c:v>Беларусь</c:v>
                </c:pt>
                <c:pt idx="2">
                  <c:v>Казахстан</c:v>
                </c:pt>
                <c:pt idx="3">
                  <c:v>Кыргызстан</c:v>
                </c:pt>
                <c:pt idx="4">
                  <c:v>Россия </c:v>
                </c:pt>
                <c:pt idx="5">
                  <c:v>Таджикистан </c:v>
                </c:pt>
              </c:strCache>
            </c:strRef>
          </c:cat>
          <c:val>
            <c:numRef>
              <c:f>'Ставка реф.'!$D$4:$D$9</c:f>
              <c:numCache>
                <c:formatCode>0.00</c:formatCode>
                <c:ptCount val="6"/>
                <c:pt idx="0">
                  <c:v>10.75</c:v>
                </c:pt>
                <c:pt idx="1">
                  <c:v>9.75</c:v>
                </c:pt>
                <c:pt idx="2">
                  <c:v>16.75</c:v>
                </c:pt>
                <c:pt idx="3" formatCode="0.0">
                  <c:v>13</c:v>
                </c:pt>
                <c:pt idx="4" formatCode="0.0">
                  <c:v>7.5</c:v>
                </c:pt>
                <c:pt idx="5" formatCode="0.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2E-44A3-A3B6-999EE070B5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819590575"/>
        <c:axId val="1819581839"/>
      </c:barChart>
      <c:catAx>
        <c:axId val="181959057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19581839"/>
        <c:crosses val="autoZero"/>
        <c:auto val="1"/>
        <c:lblAlgn val="ctr"/>
        <c:lblOffset val="100"/>
        <c:noMultiLvlLbl val="0"/>
      </c:catAx>
      <c:valAx>
        <c:axId val="1819581839"/>
        <c:scaling>
          <c:orientation val="minMax"/>
        </c:scaling>
        <c:delete val="1"/>
        <c:axPos val="l"/>
        <c:numFmt formatCode="0.0" sourceLinked="0"/>
        <c:majorTickMark val="none"/>
        <c:minorTickMark val="none"/>
        <c:tickLblPos val="nextTo"/>
        <c:crossAx val="1819590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B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BY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240827647502768"/>
          <c:y val="0.280262305999818"/>
          <c:w val="0.47450187527056381"/>
          <c:h val="0.54700631806181332"/>
        </c:manualLayout>
      </c:layout>
      <c:radarChart>
        <c:radarStyle val="marker"/>
        <c:varyColors val="0"/>
        <c:ser>
          <c:idx val="0"/>
          <c:order val="0"/>
          <c:tx>
            <c:strRef>
              <c:f>'цель ИПЦ'!$E$4</c:f>
              <c:strCache>
                <c:ptCount val="1"/>
                <c:pt idx="0">
                  <c:v>Количественный ориентир по инфляции на 2023 год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1.1127690792976937E-2"/>
                  <c:y val="3.3491778040208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4F-4C9F-A3E2-0768E3EC0108}"/>
                </c:ext>
              </c:extLst>
            </c:dLbl>
            <c:dLbl>
              <c:idx val="1"/>
              <c:layout>
                <c:manualLayout>
                  <c:x val="-1.4846494343767254E-2"/>
                  <c:y val="1.3605982335109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4F-4C9F-A3E2-0768E3EC0108}"/>
                </c:ext>
              </c:extLst>
            </c:dLbl>
            <c:dLbl>
              <c:idx val="2"/>
              <c:layout>
                <c:manualLayout>
                  <c:x val="-6.8714778817679262E-2"/>
                  <c:y val="-3.600160225976923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/>
                        </a:solidFill>
                      </a:rPr>
                      <a:t>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4F-4C9F-A3E2-0768E3EC0108}"/>
                </c:ext>
              </c:extLst>
            </c:dLbl>
            <c:dLbl>
              <c:idx val="3"/>
              <c:layout>
                <c:manualLayout>
                  <c:x val="1.856498703209222E-3"/>
                  <c:y val="-0.1322266199473392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169862352458934E-2"/>
                      <c:h val="3.892634463070739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34F-4C9F-A3E2-0768E3EC0108}"/>
                </c:ext>
              </c:extLst>
            </c:dLbl>
            <c:dLbl>
              <c:idx val="4"/>
              <c:layout>
                <c:manualLayout>
                  <c:x val="5.6800675238345699E-2"/>
                  <c:y val="-5.24340428460015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8419026238463923E-2"/>
                      <c:h val="3.945785500344035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34F-4C9F-A3E2-0768E3EC0108}"/>
                </c:ext>
              </c:extLst>
            </c:dLbl>
            <c:dLbl>
              <c:idx val="5"/>
              <c:layout>
                <c:manualLayout>
                  <c:x val="2.58034547885484E-2"/>
                  <c:y val="1.6320261166575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4F-4C9F-A3E2-0768E3EC0108}"/>
                </c:ext>
              </c:extLst>
            </c:dLbl>
            <c:numFmt formatCode="#,##0.0" sourceLinked="0"/>
            <c:spPr>
              <a:noFill/>
            </c:spPr>
            <c:txPr>
              <a:bodyPr anchor="t" anchorCtr="0"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'цель ИПЦ'!$B$5:$B$10</c:f>
              <c:strCache>
                <c:ptCount val="6"/>
                <c:pt idx="0">
                  <c:v>Республика Армения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Кыргызская Республика</c:v>
                </c:pt>
                <c:pt idx="4">
                  <c:v>Российская Федерация</c:v>
                </c:pt>
                <c:pt idx="5">
                  <c:v>Республика Таджикистан</c:v>
                </c:pt>
              </c:strCache>
            </c:strRef>
          </c:cat>
          <c:val>
            <c:numRef>
              <c:f>'цель ИПЦ'!$E$5:$E$10</c:f>
              <c:numCache>
                <c:formatCode>General</c:formatCode>
                <c:ptCount val="6"/>
                <c:pt idx="0">
                  <c:v>4</c:v>
                </c:pt>
                <c:pt idx="1">
                  <c:v>7.5</c:v>
                </c:pt>
                <c:pt idx="2">
                  <c:v>4.5</c:v>
                </c:pt>
                <c:pt idx="3">
                  <c:v>10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34F-4C9F-A3E2-0768E3EC0108}"/>
            </c:ext>
          </c:extLst>
        </c:ser>
        <c:ser>
          <c:idx val="1"/>
          <c:order val="1"/>
          <c:tx>
            <c:strRef>
              <c:f>'цель ИПЦ'!$G$4</c:f>
              <c:strCache>
                <c:ptCount val="1"/>
                <c:pt idx="0">
                  <c:v>Оценка инфляции на конец 2023 года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1.0451520712257936E-2"/>
                  <c:y val="8.2616188123315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4F-4C9F-A3E2-0768E3EC0108}"/>
                </c:ext>
              </c:extLst>
            </c:dLbl>
            <c:dLbl>
              <c:idx val="1"/>
              <c:layout>
                <c:manualLayout>
                  <c:x val="-6.2318746192951829E-2"/>
                  <c:y val="5.928405309892408E-2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b="1">
                      <a:solidFill>
                        <a:srgbClr val="861F41"/>
                      </a:solidFill>
                    </a:defRPr>
                  </a:pPr>
                  <a:endParaRPr lang="ru-BY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1390266981829608E-2"/>
                      <c:h val="3.945785500344035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D34F-4C9F-A3E2-0768E3EC0108}"/>
                </c:ext>
              </c:extLst>
            </c:dLbl>
            <c:dLbl>
              <c:idx val="2"/>
              <c:layout>
                <c:manualLayout>
                  <c:x val="-5.3969482318056705E-2"/>
                  <c:y val="2.3446519059736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34F-4C9F-A3E2-0768E3EC0108}"/>
                </c:ext>
              </c:extLst>
            </c:dLbl>
            <c:dLbl>
              <c:idx val="3"/>
              <c:layout>
                <c:manualLayout>
                  <c:x val="-1.7419189363047454E-3"/>
                  <c:y val="-4.24803456724641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34F-4C9F-A3E2-0768E3EC0108}"/>
                </c:ext>
              </c:extLst>
            </c:dLbl>
            <c:dLbl>
              <c:idx val="4"/>
              <c:layout>
                <c:manualLayout>
                  <c:x val="1.7419189363047451E-2"/>
                  <c:y val="-2.4274483241408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34F-4C9F-A3E2-0768E3EC010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34F-4C9F-A3E2-0768E3EC0108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861F41"/>
                    </a:solidFill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'цель ИПЦ'!$G$5:$G$10</c:f>
              <c:numCache>
                <c:formatCode>General</c:formatCode>
                <c:ptCount val="6"/>
                <c:pt idx="0">
                  <c:v>2.8</c:v>
                </c:pt>
                <c:pt idx="1">
                  <c:v>6.5</c:v>
                </c:pt>
                <c:pt idx="2">
                  <c:v>12.5</c:v>
                </c:pt>
                <c:pt idx="3">
                  <c:v>11</c:v>
                </c:pt>
                <c:pt idx="4">
                  <c:v>5.5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34F-4C9F-A3E2-0768E3EC01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318656"/>
        <c:axId val="167320192"/>
      </c:radarChart>
      <c:catAx>
        <c:axId val="1673186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BY"/>
          </a:p>
        </c:txPr>
        <c:crossAx val="167320192"/>
        <c:crosses val="autoZero"/>
        <c:auto val="1"/>
        <c:lblAlgn val="ctr"/>
        <c:lblOffset val="100"/>
        <c:noMultiLvlLbl val="0"/>
      </c:catAx>
      <c:valAx>
        <c:axId val="167320192"/>
        <c:scaling>
          <c:orientation val="minMax"/>
          <c:max val="13"/>
          <c:min val="0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900"/>
            </a:pPr>
            <a:endParaRPr lang="ru-BY"/>
          </a:p>
        </c:txPr>
        <c:crossAx val="167318656"/>
        <c:crosses val="autoZero"/>
        <c:crossBetween val="between"/>
        <c:majorUnit val="3"/>
      </c:valAx>
    </c:plotArea>
    <c:legend>
      <c:legendPos val="r"/>
      <c:layout>
        <c:manualLayout>
          <c:xMode val="edge"/>
          <c:yMode val="edge"/>
          <c:x val="2.4604737404656185E-2"/>
          <c:y val="0.91357491182713257"/>
          <c:w val="0.71266583406441419"/>
          <c:h val="8.4278952189239767E-2"/>
        </c:manualLayout>
      </c:layout>
      <c:overlay val="0"/>
      <c:txPr>
        <a:bodyPr/>
        <a:lstStyle/>
        <a:p>
          <a:pPr>
            <a:defRPr sz="1100"/>
          </a:pPr>
          <a:endParaRPr lang="ru-BY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050">
          <a:latin typeface="Times New Roman" pitchFamily="18" charset="0"/>
          <a:cs typeface="Times New Roman" pitchFamily="18" charset="0"/>
        </a:defRPr>
      </a:pPr>
      <a:endParaRPr lang="ru-BY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ru-RU" sz="14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потребительских цен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sz="1400"/>
            </a:pPr>
            <a:r>
              <a:rPr lang="ru-RU" sz="1400" b="0" i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соответствующему месяцу прошлого года, %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1723498241825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7889566929133852E-2"/>
          <c:y val="0.15264057971014494"/>
          <c:w val="0.90360764175044217"/>
          <c:h val="0.54784855072463767"/>
        </c:manualLayout>
      </c:layout>
      <c:lineChart>
        <c:grouping val="standard"/>
        <c:varyColors val="0"/>
        <c:ser>
          <c:idx val="0"/>
          <c:order val="0"/>
          <c:tx>
            <c:strRef>
              <c:f>'2023'!$B$4</c:f>
              <c:strCache>
                <c:ptCount val="1"/>
                <c:pt idx="0">
                  <c:v>Армения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2.7665771341310662E-3"/>
                  <c:y val="2.4541062801932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>
                      <a:noFill/>
                    </a:ln>
                  </c:spPr>
                </c15:leaderLines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'2023'!$C$4:$G$4</c:f>
              <c:numCache>
                <c:formatCode>General</c:formatCode>
                <c:ptCount val="5"/>
                <c:pt idx="0">
                  <c:v>6.2</c:v>
                </c:pt>
                <c:pt idx="1">
                  <c:v>7.7</c:v>
                </c:pt>
                <c:pt idx="2">
                  <c:v>8.4</c:v>
                </c:pt>
                <c:pt idx="3">
                  <c:v>8.3000000000000007</c:v>
                </c:pt>
                <c:pt idx="4">
                  <c:v>3.2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20C1-4272-AE2A-DDAB683C2B21}"/>
            </c:ext>
          </c:extLst>
        </c:ser>
        <c:ser>
          <c:idx val="1"/>
          <c:order val="1"/>
          <c:tx>
            <c:strRef>
              <c:f>'2023'!$B$5</c:f>
              <c:strCache>
                <c:ptCount val="1"/>
                <c:pt idx="0">
                  <c:v>Беларусь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'2023'!$C$5:$G$5</c:f>
              <c:numCache>
                <c:formatCode>General</c:formatCode>
                <c:ptCount val="5"/>
                <c:pt idx="0">
                  <c:v>8.6</c:v>
                </c:pt>
                <c:pt idx="1">
                  <c:v>9.9700000000000006</c:v>
                </c:pt>
                <c:pt idx="2">
                  <c:v>16.8</c:v>
                </c:pt>
                <c:pt idx="3">
                  <c:v>12.8</c:v>
                </c:pt>
                <c:pt idx="4">
                  <c:v>4.7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20C1-4272-AE2A-DDAB683C2B21}"/>
            </c:ext>
          </c:extLst>
        </c:ser>
        <c:ser>
          <c:idx val="2"/>
          <c:order val="2"/>
          <c:tx>
            <c:strRef>
              <c:f>'2023'!$B$6</c:f>
              <c:strCache>
                <c:ptCount val="1"/>
                <c:pt idx="0">
                  <c:v>Казахстан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accent3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'2023'!$C$6:$G$6</c:f>
              <c:numCache>
                <c:formatCode>General</c:formatCode>
                <c:ptCount val="5"/>
                <c:pt idx="0" formatCode="0.0">
                  <c:v>7</c:v>
                </c:pt>
                <c:pt idx="1">
                  <c:v>8.4</c:v>
                </c:pt>
                <c:pt idx="2">
                  <c:v>13.2</c:v>
                </c:pt>
                <c:pt idx="3">
                  <c:v>20.3</c:v>
                </c:pt>
                <c:pt idx="4">
                  <c:v>16.8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5-20C1-4272-AE2A-DDAB683C2B21}"/>
            </c:ext>
          </c:extLst>
        </c:ser>
        <c:ser>
          <c:idx val="3"/>
          <c:order val="3"/>
          <c:tx>
            <c:strRef>
              <c:f>'2023'!$B$7</c:f>
              <c:strCache>
                <c:ptCount val="1"/>
                <c:pt idx="0">
                  <c:v>Кыргызстан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'2023'!$C$7:$G$7</c:f>
              <c:numCache>
                <c:formatCode>General</c:formatCode>
                <c:ptCount val="5"/>
                <c:pt idx="0">
                  <c:v>8.6999999999999993</c:v>
                </c:pt>
                <c:pt idx="1">
                  <c:v>11.2</c:v>
                </c:pt>
                <c:pt idx="2">
                  <c:v>14.5</c:v>
                </c:pt>
                <c:pt idx="3">
                  <c:v>14.7</c:v>
                </c:pt>
                <c:pt idx="4">
                  <c:v>10.7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20C1-4272-AE2A-DDAB683C2B21}"/>
            </c:ext>
          </c:extLst>
        </c:ser>
        <c:ser>
          <c:idx val="4"/>
          <c:order val="4"/>
          <c:tx>
            <c:strRef>
              <c:f>'2023'!$B$8</c:f>
              <c:strCache>
                <c:ptCount val="1"/>
                <c:pt idx="0">
                  <c:v>Россия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2.7665771341310662E-3"/>
                  <c:y val="3.3743961352657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>
                      <a:noFill/>
                    </a:ln>
                  </c:spPr>
                </c15:leaderLines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'2023'!$C$8:$G$8</c:f>
              <c:numCache>
                <c:formatCode>General</c:formatCode>
                <c:ptCount val="5"/>
                <c:pt idx="0">
                  <c:v>5.5</c:v>
                </c:pt>
                <c:pt idx="1">
                  <c:v>8.4</c:v>
                </c:pt>
                <c:pt idx="2">
                  <c:v>17.8</c:v>
                </c:pt>
                <c:pt idx="3">
                  <c:v>11.9</c:v>
                </c:pt>
                <c:pt idx="4">
                  <c:v>2.2999999999999998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20C1-4272-AE2A-DDAB683C2B21}"/>
            </c:ext>
          </c:extLst>
        </c:ser>
        <c:ser>
          <c:idx val="5"/>
          <c:order val="5"/>
          <c:tx>
            <c:strRef>
              <c:f>'2023'!$B$9</c:f>
              <c:strCache>
                <c:ptCount val="1"/>
                <c:pt idx="0">
                  <c:v>Таджикистан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0C1-4272-AE2A-DDAB683C2B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rgbClr val="64966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'2023'!$C$2:$G$3</c:f>
              <c:multiLvlStrCache>
                <c:ptCount val="5"/>
                <c:lvl>
                  <c:pt idx="0">
                    <c:v>апрель</c:v>
                  </c:pt>
                  <c:pt idx="1">
                    <c:v>декабрь</c:v>
                  </c:pt>
                  <c:pt idx="2">
                    <c:v>апрель</c:v>
                  </c:pt>
                  <c:pt idx="3">
                    <c:v>декабрь</c:v>
                  </c:pt>
                  <c:pt idx="4">
                    <c:v>апрель</c:v>
                  </c:pt>
                </c:lvl>
                <c:lvl>
                  <c:pt idx="0">
                    <c:v>2021</c:v>
                  </c:pt>
                  <c:pt idx="2">
                    <c:v>2022</c:v>
                  </c:pt>
                  <c:pt idx="4">
                    <c:v>2023</c:v>
                  </c:pt>
                </c:lvl>
              </c:multiLvlStrCache>
            </c:multiLvlStrRef>
          </c:cat>
          <c:val>
            <c:numRef>
              <c:f>'2023'!$C$9:$G$9</c:f>
              <c:numCache>
                <c:formatCode>0.0</c:formatCode>
                <c:ptCount val="5"/>
                <c:pt idx="0" formatCode="General">
                  <c:v>8.3000000000000007</c:v>
                </c:pt>
                <c:pt idx="1">
                  <c:v>8</c:v>
                </c:pt>
                <c:pt idx="2" formatCode="General">
                  <c:v>7.3</c:v>
                </c:pt>
                <c:pt idx="3">
                  <c:v>4.2</c:v>
                </c:pt>
                <c:pt idx="4" formatCode="General">
                  <c:v>3.4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B-20C1-4272-AE2A-DDAB683C2B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04916656"/>
        <c:axId val="1"/>
      </c:lineChart>
      <c:catAx>
        <c:axId val="210491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BY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2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BY"/>
          </a:p>
        </c:txPr>
        <c:crossAx val="2104916656"/>
        <c:crosses val="autoZero"/>
        <c:crossBetween val="between"/>
        <c:maj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7.168911448005795E-2"/>
          <c:y val="0.85991400966183573"/>
          <c:w val="0.76939639441586061"/>
          <c:h val="0.10634202898550725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BY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BY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0.94439</cdr:y>
    </cdr:from>
    <cdr:to>
      <cdr:x>0.85086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6C8029E-2269-4A15-AA4F-14C6FA4E0F82}"/>
            </a:ext>
          </a:extLst>
        </cdr:cNvPr>
        <cdr:cNvSpPr txBox="1"/>
      </cdr:nvSpPr>
      <cdr:spPr>
        <a:xfrm xmlns:a="http://schemas.openxmlformats.org/drawingml/2006/main">
          <a:off x="-566555" y="3952711"/>
          <a:ext cx="7160782" cy="2327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0.0431</cdr:x>
      <cdr:y>0.0809</cdr:y>
    </cdr:from>
    <cdr:to>
      <cdr:x>0.90113</cdr:x>
      <cdr:y>0.19644</cdr:y>
    </cdr:to>
    <cdr:sp macro="" textlink="">
      <cdr:nvSpPr>
        <cdr:cNvPr id="3" name="TextBox 19">
          <a:extLst xmlns:a="http://schemas.openxmlformats.org/drawingml/2006/main">
            <a:ext uri="{FF2B5EF4-FFF2-40B4-BE49-F238E27FC236}">
              <a16:creationId xmlns:a16="http://schemas.microsoft.com/office/drawing/2014/main" id="{F6D34D18-10B6-46EA-A57B-6215A10E63E2}"/>
            </a:ext>
          </a:extLst>
        </cdr:cNvPr>
        <cdr:cNvSpPr txBox="1"/>
      </cdr:nvSpPr>
      <cdr:spPr>
        <a:xfrm xmlns:a="http://schemas.openxmlformats.org/drawingml/2006/main">
          <a:off x="225025" y="366368"/>
          <a:ext cx="447941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Прирост потребительских цен</a:t>
          </a:r>
          <a:r>
            <a:rPr lang="en-US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endParaRPr lang="ru-RU" sz="1400" b="1" dirty="0">
            <a:solidFill>
              <a:prstClr val="black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в странах</a:t>
          </a:r>
          <a:r>
            <a: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kumimoji="0" lang="ru-RU" sz="14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участниках ЕСБ в 2023 году</a:t>
          </a:r>
          <a:endParaRPr kumimoji="0" lang="ru-RU" sz="1400" b="0" i="0" u="none" strike="noStrike" kern="1200" cap="none" spc="0" normalizeH="0" baseline="0" noProof="0" dirty="0">
            <a:ln>
              <a:noFill/>
            </a:ln>
            <a:solidFill>
              <a:prstClr val="black"/>
            </a:solidFill>
            <a:effectLst/>
            <a:uLnTx/>
            <a:uFillTx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7A17BBB4-5E00-43D0-92CA-0C7C54D9CE0B}" type="datetimeFigureOut">
              <a:rPr lang="ru-RU"/>
              <a:pPr>
                <a:defRPr/>
              </a:pPr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7A7C5F53-5134-4846-B1D8-57BE90082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AF1197-5695-4ABC-AE47-FF7CFA211B55}" type="datetimeFigureOut">
              <a:rPr lang="ru-RU"/>
              <a:pPr>
                <a:defRPr/>
              </a:pPr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21976B-0906-4621-A126-0D93A5173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21976B-0906-4621-A126-0D93A5173CA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1976B-0906-4621-A126-0D93A5173CA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75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1976B-0906-4621-A126-0D93A5173CA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522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21976B-0906-4621-A126-0D93A5173CA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940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21976B-0906-4621-A126-0D93A5173CA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805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21976B-0906-4621-A126-0D93A5173CA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971550" y="4767264"/>
            <a:ext cx="161925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5624513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50828" y="4786314"/>
            <a:ext cx="50482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fld id="{E2B94ECE-BFB9-432A-98E0-B8D4B0BB9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360516" y="205979"/>
            <a:ext cx="8463936" cy="56415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3200">
                <a:solidFill>
                  <a:schemeClr val="accent4">
                    <a:lumMod val="50000"/>
                  </a:schemeClr>
                </a:solidFill>
                <a:latin typeface="+mj-lt"/>
                <a:cs typeface="Cambria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F9A36-A9CD-455A-9FBE-B1E19FC7C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ll\Creazy 15 add\1024x768_1_Shablo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ll\Creazy 15 add\1024x768_1_Shablo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625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266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481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971550" y="4767264"/>
            <a:ext cx="161925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5624513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50828" y="4786314"/>
            <a:ext cx="50482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fld id="{E2B94ECE-BFB9-432A-98E0-B8D4B0BB9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900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ll\Creazy 15 add\1024x768_1_Shablo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4680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2546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360516" y="205979"/>
            <a:ext cx="8463936" cy="56415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3200">
                <a:solidFill>
                  <a:schemeClr val="accent4">
                    <a:lumMod val="50000"/>
                  </a:schemeClr>
                </a:solidFill>
                <a:latin typeface="+mj-lt"/>
                <a:cs typeface="Cambria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60CD9-EDD9-48ED-8217-C596E4D80F32}" type="datetime1">
              <a:rPr lang="ru-RU"/>
              <a:pPr>
                <a:defRPr/>
              </a:pPr>
              <a:t>13.06.2023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F9A36-A9CD-455A-9FBE-B1E19FC7C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73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971550" y="4767264"/>
            <a:ext cx="161925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5624513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50828" y="4786314"/>
            <a:ext cx="50482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fld id="{E2B94ECE-BFB9-432A-98E0-B8D4B0BB9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17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ll\Creazy 15 add\1024x768_1_Shablo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360516" y="205979"/>
            <a:ext cx="8463936" cy="56415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3200">
                <a:solidFill>
                  <a:schemeClr val="accent4">
                    <a:lumMod val="50000"/>
                  </a:schemeClr>
                </a:solidFill>
                <a:latin typeface="+mj-lt"/>
                <a:cs typeface="Cambria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F9A36-A9CD-455A-9FBE-B1E19FC7C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971550" y="4767264"/>
            <a:ext cx="161925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5624513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50828" y="4786314"/>
            <a:ext cx="50482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fld id="{E2B94ECE-BFB9-432A-98E0-B8D4B0BB9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5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3" y="696523"/>
            <a:ext cx="3643313" cy="110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803672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7875" y="161926"/>
            <a:ext cx="1587500" cy="48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8" r:id="rId1"/>
    <p:sldLayoutId id="2147484289" r:id="rId2"/>
    <p:sldLayoutId id="2147484304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305" r:id="rId2"/>
    <p:sldLayoutId id="2147484309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803672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6147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27875" y="161926"/>
            <a:ext cx="1587500" cy="48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4" r:id="rId3"/>
    <p:sldLayoutId id="2147484295" r:id="rId4"/>
    <p:sldLayoutId id="2147484297" r:id="rId5"/>
    <p:sldLayoutId id="2147484298" r:id="rId6"/>
    <p:sldLayoutId id="2147484299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803672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99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27875" y="161926"/>
            <a:ext cx="1587500" cy="48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5" r:id="rId3"/>
    <p:sldLayoutId id="2147484316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5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3" y="696523"/>
            <a:ext cx="3643313" cy="110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344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9144000" cy="803672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2" descr="C:\Users\admin\Desktop\часть3\Новая папка\11prez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27875" y="161926"/>
            <a:ext cx="1587500" cy="48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639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21" r:id="rId2"/>
    <p:sldLayoutId id="2147484322" r:id="rId3"/>
    <p:sldLayoutId id="2147484323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1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7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chart" Target="../charts/chart3.xml"/><Relationship Id="rId9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-12496" y="2076695"/>
            <a:ext cx="91440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реализации основных направлений </a:t>
            </a:r>
            <a:br>
              <a:rPr lang="ru-RU" sz="2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денежно-кредитной политики центральных (национальных) банков Евразийского совета центральных (национальных) банков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FA19C-9883-4887-A6A8-C647D9376713}"/>
              </a:ext>
            </a:extLst>
          </p:cNvPr>
          <p:cNvSpPr txBox="1"/>
          <p:nvPr/>
        </p:nvSpPr>
        <p:spPr>
          <a:xfrm>
            <a:off x="4076945" y="3426845"/>
            <a:ext cx="4770530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Начальник Главного управления монетарной политики и экономического анализа</a:t>
            </a:r>
            <a:r>
              <a:rPr lang="en-US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Национального банка Республики Беларусь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17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Д.Л.Мурин</a:t>
            </a:r>
            <a:endParaRPr lang="ru-RU" sz="17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" y="0"/>
            <a:ext cx="6192837" cy="7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5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еловая активность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5F35389-A3E4-466D-B638-9B84CC0980C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6279" y="1616694"/>
            <a:ext cx="344549" cy="313200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4" name="Рисунок 13" descr="russia_sng_flag.gif">
            <a:extLst>
              <a:ext uri="{FF2B5EF4-FFF2-40B4-BE49-F238E27FC236}">
                <a16:creationId xmlns:a16="http://schemas.microsoft.com/office/drawing/2014/main" id="{7672137E-CF23-4665-97B8-83D56AA0836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22350" y="1649528"/>
            <a:ext cx="342000" cy="283470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5" name="Рисунок 14" descr="belarus_sng_flag.gif">
            <a:extLst>
              <a:ext uri="{FF2B5EF4-FFF2-40B4-BE49-F238E27FC236}">
                <a16:creationId xmlns:a16="http://schemas.microsoft.com/office/drawing/2014/main" id="{D87CE7C3-2CC2-47FE-B955-6D802689ED6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12107" y="1618137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6" name="Рисунок 15" descr="tadzikistan_sng_flag.gif">
            <a:extLst>
              <a:ext uri="{FF2B5EF4-FFF2-40B4-BE49-F238E27FC236}">
                <a16:creationId xmlns:a16="http://schemas.microsoft.com/office/drawing/2014/main" id="{53811480-D52F-4A91-83D9-1BAB1253D03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29111" y="1628800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7" name="Рисунок 16" descr="kirgizia_sng_flag.gif">
            <a:extLst>
              <a:ext uri="{FF2B5EF4-FFF2-40B4-BE49-F238E27FC236}">
                <a16:creationId xmlns:a16="http://schemas.microsoft.com/office/drawing/2014/main" id="{E598E9E7-BC18-4336-BB77-AECA8A79A6D9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15589" y="1625022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8" name="Picture 2" descr="Картинки по запрос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04441" y="1618137"/>
            <a:ext cx="340356" cy="312139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D34D18-10B6-46EA-A57B-6215A10E63E2}"/>
              </a:ext>
            </a:extLst>
          </p:cNvPr>
          <p:cNvSpPr txBox="1"/>
          <p:nvPr/>
        </p:nvSpPr>
        <p:spPr>
          <a:xfrm>
            <a:off x="4687767" y="884535"/>
            <a:ext cx="4479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ВВП в странах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участниках ЕСБ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 соответствующему периоду прошлого года, %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4622" y="4800232"/>
            <a:ext cx="42749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 в Армении,</a:t>
            </a:r>
            <a:r>
              <a:rPr kumimoji="0" lang="ru-RU" sz="9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России и Таджикистане  данные указаны за январь-март 2023 г</a:t>
            </a: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828384"/>
              </p:ext>
            </p:extLst>
          </p:nvPr>
        </p:nvGraphicFramePr>
        <p:xfrm>
          <a:off x="4618292" y="1841239"/>
          <a:ext cx="4572000" cy="2966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F6D34D18-10B6-46EA-A57B-6215A10E63E2}"/>
              </a:ext>
            </a:extLst>
          </p:cNvPr>
          <p:cNvSpPr txBox="1"/>
          <p:nvPr/>
        </p:nvSpPr>
        <p:spPr>
          <a:xfrm>
            <a:off x="138877" y="808360"/>
            <a:ext cx="4346383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условия: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начала 2023 года в мире наблюдается положительная динамика деловой активности. Поддержку росту мировой экономики оказал Китай. В то же время существуют риски замедления темпов глобального роста.</a:t>
            </a: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Мировая инфляция остается высокой. Вместе с тем она снижается, в том числе в результате ужесточения развитыми странами ДКП, уменьшения цен на энергоносители и продовольственные товары.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Ожидается замедление темпов повышения развитыми странами ключевых процентных ставок из-за риска рецессии.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4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7876"/>
            <a:ext cx="7092280" cy="4078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Цели денежно-кредитной политики</a:t>
            </a:r>
            <a:endParaRPr kumimoji="0" lang="en-US" sz="2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335167"/>
              </p:ext>
            </p:extLst>
          </p:nvPr>
        </p:nvGraphicFramePr>
        <p:xfrm>
          <a:off x="4256965" y="1401620"/>
          <a:ext cx="4815538" cy="366600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546100123"/>
                    </a:ext>
                  </a:extLst>
                </a:gridCol>
                <a:gridCol w="1552674">
                  <a:extLst>
                    <a:ext uri="{9D8B030D-6E8A-4147-A177-3AD203B41FA5}">
                      <a16:colId xmlns:a16="http://schemas.microsoft.com/office/drawing/2014/main" val="1740457434"/>
                    </a:ext>
                  </a:extLst>
                </a:gridCol>
                <a:gridCol w="1552674">
                  <a:extLst>
                    <a:ext uri="{9D8B030D-6E8A-4147-A177-3AD203B41FA5}">
                      <a16:colId xmlns:a16="http://schemas.microsoft.com/office/drawing/2014/main" val="906363295"/>
                    </a:ext>
                  </a:extLst>
                </a:gridCol>
              </a:tblGrid>
              <a:tr h="3344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5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Инфляция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786722"/>
                  </a:ext>
                </a:extLst>
              </a:tr>
              <a:tr h="5744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5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+mn-lt"/>
                          <a:cs typeface="+mn-cs"/>
                        </a:rPr>
                        <a:t>Среднесрочная цель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  <a:cs typeface="Times New Roman" pitchFamily="18" charset="0"/>
                        </a:rPr>
                        <a:t>Количественный ориентир </a:t>
                      </a:r>
                      <a:br>
                        <a:rPr lang="ru-RU" sz="1200" b="1" dirty="0"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200" b="1" dirty="0">
                          <a:latin typeface="+mn-lt"/>
                          <a:cs typeface="Times New Roman" pitchFamily="18" charset="0"/>
                        </a:rPr>
                        <a:t>на 2023 год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Армения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4 процента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9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Беларусь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5 процентов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7 – 8 процентов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Казахстан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– 4 процента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4 – 5 процентов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8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Кыргызская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Республика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5 – 7 процентов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около 10 процентов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вблизи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4 процентов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2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Таджикистан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6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(+/- 2) процентов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469262"/>
              </p:ext>
            </p:extLst>
          </p:nvPr>
        </p:nvGraphicFramePr>
        <p:xfrm>
          <a:off x="83039" y="857269"/>
          <a:ext cx="8989463" cy="4572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989463">
                  <a:extLst>
                    <a:ext uri="{9D8B030D-6E8A-4147-A177-3AD203B41FA5}">
                      <a16:colId xmlns:a16="http://schemas.microsoft.com/office/drawing/2014/main" val="2139946874"/>
                    </a:ext>
                  </a:extLst>
                </a:gridCol>
              </a:tblGrid>
              <a:tr h="322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Приоритетной целью</a:t>
                      </a:r>
                      <a:r>
                        <a:rPr lang="ru-RU" sz="1200" baseline="0" dirty="0">
                          <a:latin typeface="+mn-lt"/>
                          <a:cs typeface="Times New Roman" pitchFamily="18" charset="0"/>
                        </a:rPr>
                        <a:t> денежно-кредитной политики Центральных (национальных) банков </a:t>
                      </a:r>
                      <a:br>
                        <a:rPr lang="ru-RU" sz="1200" baseline="0" dirty="0"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200" baseline="0" dirty="0">
                          <a:latin typeface="+mn-lt"/>
                          <a:cs typeface="Times New Roman" pitchFamily="18" charset="0"/>
                        </a:rPr>
                        <a:t>является обеспечение стабильности цен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780006"/>
                  </a:ext>
                </a:extLst>
              </a:tr>
            </a:tbl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631450"/>
              </p:ext>
            </p:extLst>
          </p:nvPr>
        </p:nvGraphicFramePr>
        <p:xfrm>
          <a:off x="-102230" y="1896675"/>
          <a:ext cx="46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1495"/>
              </p:ext>
            </p:extLst>
          </p:nvPr>
        </p:nvGraphicFramePr>
        <p:xfrm>
          <a:off x="83039" y="1401619"/>
          <a:ext cx="4128921" cy="3150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128921">
                  <a:extLst>
                    <a:ext uri="{9D8B030D-6E8A-4147-A177-3AD203B41FA5}">
                      <a16:colId xmlns:a16="http://schemas.microsoft.com/office/drawing/2014/main" val="2139946874"/>
                    </a:ext>
                  </a:extLst>
                </a:gridCol>
              </a:tblGrid>
              <a:tr h="3150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Среднесрочная цель по инфляции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78000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61510" y="4845786"/>
            <a:ext cx="5985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+mn-lt"/>
              </a:rPr>
              <a:t>*для стран, использующих коридор, взято его </a:t>
            </a:r>
            <a:r>
              <a:rPr lang="ru-RU" sz="900" dirty="0">
                <a:latin typeface="+mn-lt"/>
                <a:cs typeface="Times New Roman" panose="02020603050405020304" pitchFamily="18" charset="0"/>
              </a:rPr>
              <a:t>"центральное" значение </a:t>
            </a:r>
            <a:endParaRPr lang="ru-RU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810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5915"/>
            <a:ext cx="7092280" cy="6917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Режимы и инструменты </a:t>
            </a:r>
            <a:b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реализации денежно-кредитной политики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016915"/>
              </p:ext>
            </p:extLst>
          </p:nvPr>
        </p:nvGraphicFramePr>
        <p:xfrm>
          <a:off x="71500" y="834026"/>
          <a:ext cx="7650851" cy="42249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5185">
                  <a:extLst>
                    <a:ext uri="{9D8B030D-6E8A-4147-A177-3AD203B41FA5}">
                      <a16:colId xmlns:a16="http://schemas.microsoft.com/office/drawing/2014/main" val="1859521609"/>
                    </a:ext>
                  </a:extLst>
                </a:gridCol>
                <a:gridCol w="1575175">
                  <a:extLst>
                    <a:ext uri="{9D8B030D-6E8A-4147-A177-3AD203B41FA5}">
                      <a16:colId xmlns:a16="http://schemas.microsoft.com/office/drawing/2014/main" val="1740457434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619">
                <a:tc>
                  <a:txBody>
                    <a:bodyPr/>
                    <a:lstStyle/>
                    <a:p>
                      <a:pPr algn="ctr"/>
                      <a:endParaRPr lang="ru-RU" sz="1400" b="0" dirty="0"/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+mn-lt"/>
                        </a:rPr>
                        <a:t>Режимы денежно-кредитной политики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+mn-lt"/>
                        </a:rPr>
                        <a:t>Операционные ориентиры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Коридор процентных ставок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Курсовой режим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Армения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Таргетирование инфляции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Ставка на межбанковском рынке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Ставка рефинансирования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±1,5</a:t>
                      </a:r>
                      <a:r>
                        <a:rPr lang="ru-RU" sz="1100" b="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п.п</a:t>
                      </a:r>
                      <a:r>
                        <a:rPr lang="ru-RU" sz="1100" b="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Плавающий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8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Беларусь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Монетарное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таргетирование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Резервные деньги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в национальной валюте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Ставка рефинансирования</a:t>
                      </a:r>
                      <a:b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±1 п.п.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Плавающий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Казахстан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Таргетирование инфляции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Ставка на межбанковском рынке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Базовая ставка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±1 </a:t>
                      </a:r>
                      <a:r>
                        <a:rPr kumimoji="0" lang="ru-RU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п.п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Свободно плавающий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13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Кыргызская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Следование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принципам инфляционного </a:t>
                      </a:r>
                      <a:r>
                        <a:rPr lang="ru-RU" sz="1100" b="0" baseline="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таргетирования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Ставка на межбанковском рынке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Учетная ставка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2 п.п.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 - 3 п.п.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Плавающий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Таргетирование инфляции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Ставка на межбанковском рынке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Ключевая ставка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±1 </a:t>
                      </a:r>
                      <a:r>
                        <a:rPr kumimoji="0" lang="ru-RU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п.п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Плавающий </a:t>
                      </a:r>
                      <a:b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2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Таджикистан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Монетарное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таргетирование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Резервные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деньги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Ставка рефинансирования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±3 </a:t>
                      </a:r>
                      <a:r>
                        <a:rPr kumimoji="0" lang="ru-RU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п.п</a:t>
                      </a:r>
                      <a:r>
                        <a:rPr kumimoji="0" lang="ru-RU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.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Font typeface="Arial" pitchFamily="34" charset="0"/>
                        <a:buNone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Регулируемо плавающий обменный курс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536201"/>
              </p:ext>
            </p:extLst>
          </p:nvPr>
        </p:nvGraphicFramePr>
        <p:xfrm>
          <a:off x="7812360" y="834026"/>
          <a:ext cx="1280146" cy="206068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80146">
                  <a:extLst>
                    <a:ext uri="{9D8B030D-6E8A-4147-A177-3AD203B41FA5}">
                      <a16:colId xmlns:a16="http://schemas.microsoft.com/office/drawing/2014/main" val="3834629487"/>
                    </a:ext>
                  </a:extLst>
                </a:gridCol>
              </a:tblGrid>
              <a:tr h="795761">
                <a:tc>
                  <a:txBody>
                    <a:bodyPr/>
                    <a:lstStyle/>
                    <a:p>
                      <a:pPr lvl="0" algn="ctr" rtl="0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Основные инструменты: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819048"/>
                  </a:ext>
                </a:extLst>
              </a:tr>
              <a:tr h="795761">
                <a:tc>
                  <a:txBody>
                    <a:bodyPr/>
                    <a:lstStyle/>
                    <a:p>
                      <a:pPr lvl="0" rtl="0"/>
                      <a:r>
                        <a:rPr lang="ru-RU" sz="1100" b="0" dirty="0">
                          <a:solidFill>
                            <a:schemeClr val="tx1"/>
                          </a:solidFill>
                        </a:rPr>
                        <a:t>Операции по регулированию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</a:rPr>
                        <a:t> ликвидности</a:t>
                      </a:r>
                    </a:p>
                    <a:p>
                      <a:pPr lvl="0" rtl="0"/>
                      <a:endParaRPr lang="ru-RU" sz="110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lvl="0" rtl="0"/>
                      <a:r>
                        <a:rPr lang="ru-RU" sz="1100" b="0" baseline="0" dirty="0">
                          <a:solidFill>
                            <a:schemeClr val="tx1"/>
                          </a:solidFill>
                        </a:rPr>
                        <a:t>Нормативы обязательных резервов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394969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243919"/>
              </p:ext>
            </p:extLst>
          </p:nvPr>
        </p:nvGraphicFramePr>
        <p:xfrm>
          <a:off x="7812360" y="2950916"/>
          <a:ext cx="1280146" cy="42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80146">
                  <a:extLst>
                    <a:ext uri="{9D8B030D-6E8A-4147-A177-3AD203B41FA5}">
                      <a16:colId xmlns:a16="http://schemas.microsoft.com/office/drawing/2014/main" val="3834629487"/>
                    </a:ext>
                  </a:extLst>
                </a:gridCol>
              </a:tblGrid>
              <a:tr h="385919">
                <a:tc>
                  <a:txBody>
                    <a:bodyPr/>
                    <a:lstStyle/>
                    <a:p>
                      <a:pPr lvl="0" rtl="0"/>
                      <a:r>
                        <a:rPr lang="ru-RU" sz="1100" b="0" baseline="0" dirty="0">
                          <a:solidFill>
                            <a:schemeClr val="tx1"/>
                          </a:solidFill>
                        </a:rPr>
                        <a:t>Валютные интервенции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39496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94009"/>
            <a:ext cx="7092280" cy="3920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денежно-кредитной политики в 2023 году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34D18-10B6-46EA-A57B-6215A10E63E2}"/>
              </a:ext>
            </a:extLst>
          </p:cNvPr>
          <p:cNvSpPr txBox="1"/>
          <p:nvPr/>
        </p:nvSpPr>
        <p:spPr>
          <a:xfrm>
            <a:off x="4797025" y="852467"/>
            <a:ext cx="414045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прошедшем периоде 2023 года в странах-участниках ЕСБ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сохранялся профицит ликвидности</a:t>
            </a:r>
            <a:r>
              <a:rPr kumimoji="0" lang="ru-RU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Большинство* </a:t>
            </a:r>
            <a:r>
              <a:rPr lang="ru-RU" sz="1400" baseline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Центральных (национальных)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банков проводили операции </a:t>
            </a:r>
            <a:r>
              <a:rPr lang="ru-RU" sz="1400" baseline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изъятию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избыточной ликвидности.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банк Российской 	Федерации повышал нормативы обязательных резервов.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банк Кыргызской Республики увеличивал сроки изъятия ликвидности. </a:t>
            </a:r>
          </a:p>
          <a:p>
            <a:pPr marR="0" lvl="0" indent="432000" algn="just" defTabSz="914400" eaLnBrk="1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432000" algn="just" defTabSz="914400" eaLnBrk="1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432000" algn="just" defTabSz="914400" eaLnBrk="1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432000" algn="just" defTabSz="914400" eaLnBrk="1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defTabSz="914400" eaLnBrk="1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*Национальный банк Республики Беларусь не использовал инструменты 	по абсорбированию ликвидности. 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 descr="tadzikistan_sng_flag.gif">
            <a:extLst>
              <a:ext uri="{FF2B5EF4-FFF2-40B4-BE49-F238E27FC236}">
                <a16:creationId xmlns:a16="http://schemas.microsoft.com/office/drawing/2014/main" id="{53811480-D52F-4A91-83D9-1BAB1253D03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6729" y="1433394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D34D18-10B6-46EA-A57B-6215A10E63E2}"/>
              </a:ext>
            </a:extLst>
          </p:cNvPr>
          <p:cNvSpPr txBox="1"/>
          <p:nvPr/>
        </p:nvSpPr>
        <p:spPr>
          <a:xfrm>
            <a:off x="-108520" y="852467"/>
            <a:ext cx="4992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Ключевая (базовая/учетная/ставка рефинансирования)</a:t>
            </a:r>
            <a:r>
              <a:rPr kumimoji="0" lang="ru-RU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i="1" baseline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роцентов годовых</a:t>
            </a:r>
            <a:endParaRPr kumimoji="0" lang="ru-RU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7839175"/>
              </p:ext>
            </p:extLst>
          </p:nvPr>
        </p:nvGraphicFramePr>
        <p:xfrm>
          <a:off x="0" y="1790398"/>
          <a:ext cx="4572000" cy="332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5F35389-A3E4-466D-B638-9B84CC0980C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6685" y="1428088"/>
            <a:ext cx="344549" cy="313200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22" name="Рисунок 21" descr="russia_sng_flag.gif">
            <a:extLst>
              <a:ext uri="{FF2B5EF4-FFF2-40B4-BE49-F238E27FC236}">
                <a16:creationId xmlns:a16="http://schemas.microsoft.com/office/drawing/2014/main" id="{7672137E-CF23-4665-97B8-83D56AA0836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52756" y="1460922"/>
            <a:ext cx="342000" cy="283470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23" name="Рисунок 22" descr="belarus_sng_flag.gif">
            <a:extLst>
              <a:ext uri="{FF2B5EF4-FFF2-40B4-BE49-F238E27FC236}">
                <a16:creationId xmlns:a16="http://schemas.microsoft.com/office/drawing/2014/main" id="{D87CE7C3-2CC2-47FE-B955-6D802689ED6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2513" y="1429531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24" name="Рисунок 23" descr="kirgizia_sng_flag.gif">
            <a:extLst>
              <a:ext uri="{FF2B5EF4-FFF2-40B4-BE49-F238E27FC236}">
                <a16:creationId xmlns:a16="http://schemas.microsoft.com/office/drawing/2014/main" id="{E598E9E7-BC18-4336-BB77-AECA8A79A6D9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45995" y="1436416"/>
            <a:ext cx="342000" cy="30013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25" name="Picture 2" descr="Картинки по запросу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847" y="1429531"/>
            <a:ext cx="340356" cy="312139"/>
          </a:xfrm>
          <a:prstGeom prst="ellipse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2051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44160"/>
            <a:ext cx="7092280" cy="6917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Итоги реализации денежно-кредитной политики </a:t>
            </a:r>
            <a:b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2023 году</a:t>
            </a:r>
          </a:p>
        </p:txBody>
      </p:sp>
      <p:graphicFrame>
        <p:nvGraphicFramePr>
          <p:cNvPr id="23" name="Диаграмма 22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1498789"/>
              </p:ext>
            </p:extLst>
          </p:nvPr>
        </p:nvGraphicFramePr>
        <p:xfrm>
          <a:off x="4418475" y="406690"/>
          <a:ext cx="5220580" cy="452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17005" y="4912668"/>
            <a:ext cx="7830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*для стран, использующих диапазон, взято его "центральное" значение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5968598"/>
              </p:ext>
            </p:extLst>
          </p:nvPr>
        </p:nvGraphicFramePr>
        <p:xfrm>
          <a:off x="161510" y="861560"/>
          <a:ext cx="4617005" cy="418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2541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2068"/>
            <a:ext cx="7092280" cy="3920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2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Денежно-кредитная политика в 2024 году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6505" y="918140"/>
            <a:ext cx="4635515" cy="407803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преемственности политики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таргетирование инфляции </a:t>
            </a:r>
            <a:r>
              <a:rPr lang="ru-RU" sz="1400" kern="1200" baseline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–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Республике Армения, Республике Казахстан и Российской Федерации;</a:t>
            </a:r>
          </a:p>
          <a:p>
            <a:pPr marL="180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следование принципам инфляционного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таргетирования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в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Кыргызской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Республике;</a:t>
            </a:r>
          </a:p>
          <a:p>
            <a:pPr marL="180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монетарное таргетирование – в Республике Беларусь;</a:t>
            </a:r>
          </a:p>
          <a:p>
            <a:pPr marL="1800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монетарное таргетирование и создание условий для перехода к таргетированию инфляции </a:t>
            </a:r>
            <a:r>
              <a:rPr lang="ru-RU" sz="1400" kern="1200" baseline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– в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Республике Таджикистан.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Направленность денежно-кредитной политики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стран, в которых инфляция находится </a:t>
            </a:r>
            <a:br>
              <a:rPr lang="ru-RU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 цели,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на поддержание инфляции вблизи цели;</a:t>
            </a:r>
          </a:p>
          <a:p>
            <a:pPr marL="180000" algn="just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стран, в которых инфляция остается выше целевого значения,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на замедление инфляционных процессов и возвращение инфляции к цели.</a:t>
            </a:r>
          </a:p>
          <a:p>
            <a:pPr algn="just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180905"/>
              </p:ext>
            </p:extLst>
          </p:nvPr>
        </p:nvGraphicFramePr>
        <p:xfrm>
          <a:off x="4887035" y="861560"/>
          <a:ext cx="4185466" cy="414732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6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7638">
                  <a:extLst>
                    <a:ext uri="{9D8B030D-6E8A-4147-A177-3AD203B41FA5}">
                      <a16:colId xmlns:a16="http://schemas.microsoft.com/office/drawing/2014/main" val="2209274411"/>
                    </a:ext>
                  </a:extLst>
                </a:gridCol>
              </a:tblGrid>
              <a:tr h="302944">
                <a:tc rowSpan="3">
                  <a:txBody>
                    <a:bodyPr/>
                    <a:lstStyle/>
                    <a:p>
                      <a:pPr algn="ctr"/>
                      <a:endParaRPr lang="ru-RU" sz="1400" b="0" dirty="0"/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Инфляция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919755"/>
                  </a:ext>
                </a:extLst>
              </a:tr>
              <a:tr h="498324">
                <a:tc vMerge="1">
                  <a:txBody>
                    <a:bodyPr/>
                    <a:lstStyle/>
                    <a:p>
                      <a:pPr algn="ctr"/>
                      <a:endParaRPr lang="ru-RU" sz="1400" b="0" dirty="0"/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цель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прогноз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ориентир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среднесрочная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на 2024 год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9F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Армения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0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Беларусь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(ориентир)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Казахстан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– 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 11 %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0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err="1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Кыргызская</a:t>
                      </a:r>
                      <a:r>
                        <a:rPr lang="ru-RU" sz="1100" b="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Республика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– 7 %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–</a:t>
                      </a:r>
                      <a:r>
                        <a:rPr lang="ru-RU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7 %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(ориентир)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близи 4%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16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Республика Таджикистан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6% </a:t>
                      </a:r>
                      <a:r>
                        <a:rPr lang="ru-RU" sz="1100" b="1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</a:t>
                      </a:r>
                      <a:r>
                        <a:rPr lang="ru-RU" sz="1100" b="1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i="0" kern="120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1100" b="1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baseline="0" dirty="0">
                        <a:solidFill>
                          <a:srgbClr val="AC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6% </a:t>
                      </a:r>
                      <a:r>
                        <a:rPr lang="ru-RU" sz="1100" b="1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</a:t>
                      </a:r>
                      <a:r>
                        <a:rPr lang="ru-RU" sz="1100" b="1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i="0" kern="120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1100" b="1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61F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0" y="2328869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Arial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92188227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 МВС 16 10 20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Шаблон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Шаблон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Презентация МВС 16 10 20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Шаблон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МВС 16 10 2012</Template>
  <TotalTime>41027</TotalTime>
  <Words>717</Words>
  <PresentationFormat>Экран (16:9)</PresentationFormat>
  <Paragraphs>168</Paragraphs>
  <Slides>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21" baseType="lpstr">
      <vt:lpstr>Arial</vt:lpstr>
      <vt:lpstr>Calibri</vt:lpstr>
      <vt:lpstr>Cambria</vt:lpstr>
      <vt:lpstr>Times New Roman</vt:lpstr>
      <vt:lpstr>Wingdings</vt:lpstr>
      <vt:lpstr>Презентация МВС 16 10 2012</vt:lpstr>
      <vt:lpstr>Шаблон2</vt:lpstr>
      <vt:lpstr>Специальное оформление</vt:lpstr>
      <vt:lpstr>1_Шаблон2</vt:lpstr>
      <vt:lpstr>2_Шаблон2</vt:lpstr>
      <vt:lpstr>1_Презентация МВС 16 10 2012</vt:lpstr>
      <vt:lpstr>3_Шаблон2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2023-06-12T05:45:21Z</cp:lastPrinted>
  <dcterms:created xsi:type="dcterms:W3CDTF">2012-10-16T12:59:44Z</dcterms:created>
  <dcterms:modified xsi:type="dcterms:W3CDTF">2023-06-13T06:58:30Z</dcterms:modified>
</cp:coreProperties>
</file>