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3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4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  <p:sldMasterId id="2147483691" r:id="rId3"/>
    <p:sldMasterId id="2147483775" r:id="rId4"/>
    <p:sldMasterId id="2147483859" r:id="rId5"/>
  </p:sldMasterIdLst>
  <p:notesMasterIdLst>
    <p:notesMasterId r:id="rId38"/>
  </p:notesMasterIdLst>
  <p:handoutMasterIdLst>
    <p:handoutMasterId r:id="rId39"/>
  </p:handoutMasterIdLst>
  <p:sldIdLst>
    <p:sldId id="441" r:id="rId6"/>
    <p:sldId id="442" r:id="rId7"/>
    <p:sldId id="450" r:id="rId8"/>
    <p:sldId id="451" r:id="rId9"/>
    <p:sldId id="475" r:id="rId10"/>
    <p:sldId id="458" r:id="rId11"/>
    <p:sldId id="489" r:id="rId12"/>
    <p:sldId id="478" r:id="rId13"/>
    <p:sldId id="503" r:id="rId14"/>
    <p:sldId id="469" r:id="rId15"/>
    <p:sldId id="476" r:id="rId16"/>
    <p:sldId id="474" r:id="rId17"/>
    <p:sldId id="498" r:id="rId18"/>
    <p:sldId id="499" r:id="rId19"/>
    <p:sldId id="500" r:id="rId20"/>
    <p:sldId id="459" r:id="rId21"/>
    <p:sldId id="481" r:id="rId22"/>
    <p:sldId id="483" r:id="rId23"/>
    <p:sldId id="460" r:id="rId24"/>
    <p:sldId id="486" r:id="rId25"/>
    <p:sldId id="501" r:id="rId26"/>
    <p:sldId id="502" r:id="rId27"/>
    <p:sldId id="490" r:id="rId28"/>
    <p:sldId id="480" r:id="rId29"/>
    <p:sldId id="493" r:id="rId30"/>
    <p:sldId id="495" r:id="rId31"/>
    <p:sldId id="484" r:id="rId32"/>
    <p:sldId id="485" r:id="rId33"/>
    <p:sldId id="496" r:id="rId34"/>
    <p:sldId id="497" r:id="rId35"/>
    <p:sldId id="504" r:id="rId36"/>
    <p:sldId id="455" r:id="rId37"/>
  </p:sldIdLst>
  <p:sldSz cx="9144000" cy="6858000" type="screen4x3"/>
  <p:notesSz cx="6724650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A788E6"/>
    <a:srgbClr val="001236"/>
    <a:srgbClr val="000F2E"/>
    <a:srgbClr val="002060"/>
    <a:srgbClr val="00153E"/>
    <a:srgbClr val="00246C"/>
    <a:srgbClr val="000B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27" autoAdjust="0"/>
    <p:restoredTop sz="94660"/>
  </p:normalViewPr>
  <p:slideViewPr>
    <p:cSldViewPr>
      <p:cViewPr varScale="1">
        <p:scale>
          <a:sx n="79" d="100"/>
          <a:sy n="79" d="100"/>
        </p:scale>
        <p:origin x="102" y="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ton\Documents\ESB\&#1082;%2048-&#1084;&#1091;%20&#1079;&#1072;&#1089;&#1077;&#1076;&#1072;&#1085;&#1080;&#1102;\&#1043;&#1088;&#1072;&#1092;&#1080;&#1082;_&#1044;&#1080;&#1085;&#1072;&#1084;&#1080;&#1082;&#1072;%20&#1076;&#1074;&#1091;&#1089;&#1090;&#1086;&#1088;&#1086;&#1085;&#1085;&#1080;&#1093;%20&#1089;&#1086;&#1087;&#1086;&#1089;&#1090;&#1072;&#1074;&#1083;&#1077;&#1085;&#1080;&#1081;%202021%20-%202022_edit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ton\Documents\ESB\&#1082;%2048-&#1084;&#1091;%20&#1079;&#1072;&#1089;&#1077;&#1076;&#1072;&#1085;&#1080;&#1102;\&#1043;&#1088;&#1072;&#1092;&#1080;&#1082;_&#1044;&#1080;&#1085;&#1072;&#1084;&#1080;&#1082;&#1072;%20&#1076;&#1074;&#1091;&#1089;&#1090;&#1086;&#1088;&#1086;&#1085;&#1085;&#1080;&#1093;%20&#1089;&#1086;&#1087;&#1086;&#1089;&#1090;&#1072;&#1074;&#1083;&#1077;&#1085;&#1080;&#1081;%202021%20-%202022_edit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avoyAV\AppData\Local\Microsoft\Windows\Temporary%20Internet%20Files\Content.Outlook\XAOZ0FG4\&#1050;&#1085;&#1080;&#1075;&#1072;3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2281135429396736E-2"/>
          <c:y val="1.1305723865439453E-2"/>
          <c:w val="0.96771891306699298"/>
          <c:h val="0.8062356497426209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Чистая оплата труда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Лист1!$B$2:$B$6</c:f>
              <c:numCache>
                <c:formatCode>0</c:formatCode>
                <c:ptCount val="5"/>
                <c:pt idx="0">
                  <c:v>1921.5108314740892</c:v>
                </c:pt>
                <c:pt idx="1">
                  <c:v>2136.7710961096823</c:v>
                </c:pt>
                <c:pt idx="2">
                  <c:v>1600.3277802473303</c:v>
                </c:pt>
                <c:pt idx="3">
                  <c:v>1532.4619582019914</c:v>
                </c:pt>
                <c:pt idx="4">
                  <c:v>2917.8996076246963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Текущие трансферты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Лист1!$C$2:$C$6</c:f>
              <c:numCache>
                <c:formatCode>0</c:formatCode>
                <c:ptCount val="5"/>
                <c:pt idx="0">
                  <c:v>7113.9132612858093</c:v>
                </c:pt>
                <c:pt idx="1">
                  <c:v>6927.1677940715153</c:v>
                </c:pt>
                <c:pt idx="2">
                  <c:v>5239.964316286334</c:v>
                </c:pt>
                <c:pt idx="3">
                  <c:v>5757.83587716084</c:v>
                </c:pt>
                <c:pt idx="4">
                  <c:v>6097.4226503787395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4"/>
        <c:overlap val="100"/>
        <c:axId val="424438368"/>
        <c:axId val="424439152"/>
      </c:barChart>
      <c:lineChart>
        <c:grouping val="standard"/>
        <c:varyColors val="0"/>
        <c:ser>
          <c:idx val="2"/>
          <c:order val="2"/>
          <c:tx>
            <c:strRef>
              <c:f>Лист1!$D$1</c:f>
              <c:strCache>
                <c:ptCount val="1"/>
                <c:pt idx="0">
                  <c:v>Личные переводы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circ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Lbls>
            <c:dLbl>
              <c:idx val="0"/>
              <c:layout>
                <c:manualLayout>
                  <c:x val="-2.2046161537606933E-2"/>
                  <c:y val="-4.2961750688669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8896709889377371E-2"/>
                  <c:y val="-4.07006059155820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7321984065262589E-2"/>
                  <c:y val="-3.16560268232304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149451648229562E-2"/>
                  <c:y val="-4.52228954617578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5747258241147809E-3"/>
                  <c:y val="-4.2961750688669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Лист1!$D$2:$D$6</c:f>
              <c:numCache>
                <c:formatCode>0</c:formatCode>
                <c:ptCount val="5"/>
                <c:pt idx="0">
                  <c:v>9090.3837673898997</c:v>
                </c:pt>
                <c:pt idx="1">
                  <c:v>9080.9739630311979</c:v>
                </c:pt>
                <c:pt idx="2">
                  <c:v>6847.8474226091885</c:v>
                </c:pt>
                <c:pt idx="3">
                  <c:v>7293.5036407628313</c:v>
                </c:pt>
                <c:pt idx="4">
                  <c:v>9024.5222580034351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4438368"/>
        <c:axId val="424439152"/>
      </c:lineChart>
      <c:catAx>
        <c:axId val="424438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 i="0">
                <a:latin typeface="Helios" pitchFamily="82" charset="0"/>
                <a:cs typeface="Times New Roman" pitchFamily="18" charset="0"/>
              </a:defRPr>
            </a:pPr>
            <a:endParaRPr lang="ru-RU"/>
          </a:p>
        </c:txPr>
        <c:crossAx val="424439152"/>
        <c:crosses val="autoZero"/>
        <c:auto val="1"/>
        <c:lblAlgn val="ctr"/>
        <c:lblOffset val="100"/>
        <c:noMultiLvlLbl val="0"/>
      </c:catAx>
      <c:valAx>
        <c:axId val="42443915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" sourceLinked="1"/>
        <c:majorTickMark val="none"/>
        <c:minorTickMark val="none"/>
        <c:tickLblPos val="none"/>
        <c:crossAx val="42443836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6.6840099700488251E-2"/>
          <c:y val="0.94201570195904138"/>
          <c:w val="0.89999995040233638"/>
          <c:h val="4.8577579699121749E-2"/>
        </c:manualLayout>
      </c:layout>
      <c:overlay val="0"/>
      <c:txPr>
        <a:bodyPr/>
        <a:lstStyle/>
        <a:p>
          <a:pPr>
            <a:defRPr sz="1400" b="1" i="1">
              <a:latin typeface="Arial" panose="020B0604020202020204" pitchFamily="34" charset="0"/>
              <a:cs typeface="Arial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424176144648576E-2"/>
          <c:y val="0.20832876899611644"/>
          <c:w val="0.91905730533683305"/>
          <c:h val="0.652745566326726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1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Узбекистан</c:v>
                </c:pt>
                <c:pt idx="1">
                  <c:v>Российская Федерация</c:v>
                </c:pt>
                <c:pt idx="2">
                  <c:v>Сербия</c:v>
                </c:pt>
                <c:pt idx="3">
                  <c:v>Грузия</c:v>
                </c:pt>
                <c:pt idx="4">
                  <c:v>Армения</c:v>
                </c:pt>
                <c:pt idx="5">
                  <c:v>Таджикистан</c:v>
                </c:pt>
                <c:pt idx="6">
                  <c:v>Киргизия</c:v>
                </c:pt>
                <c:pt idx="7">
                  <c:v>Молдова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13.5</c:v>
                </c:pt>
                <c:pt idx="1">
                  <c:v>6</c:v>
                </c:pt>
                <c:pt idx="2">
                  <c:v>5.4</c:v>
                </c:pt>
                <c:pt idx="3">
                  <c:v>4.0999999999999996</c:v>
                </c:pt>
                <c:pt idx="4">
                  <c:v>3.4</c:v>
                </c:pt>
                <c:pt idx="5">
                  <c:v>3.2</c:v>
                </c:pt>
                <c:pt idx="6">
                  <c:v>3.1</c:v>
                </c:pt>
                <c:pt idx="7">
                  <c:v>2.2000000000000002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3430912"/>
        <c:axId val="424441112"/>
      </c:barChart>
      <c:catAx>
        <c:axId val="4734309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424441112"/>
        <c:crosses val="autoZero"/>
        <c:auto val="1"/>
        <c:lblAlgn val="ctr"/>
        <c:lblOffset val="100"/>
        <c:noMultiLvlLbl val="0"/>
      </c:catAx>
      <c:valAx>
        <c:axId val="424441112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4734309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013773537357639E-2"/>
          <c:y val="8.8624304201582516E-2"/>
          <c:w val="0.92101086322543002"/>
          <c:h val="0.752733349248030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FFC000"/>
              </a:solidFill>
            </a:ln>
          </c:spPr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31,0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28,0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Таджикистан</c:v>
                </c:pt>
                <c:pt idx="1">
                  <c:v>Киргизия</c:v>
                </c:pt>
                <c:pt idx="2">
                  <c:v>Армения</c:v>
                </c:pt>
                <c:pt idx="3">
                  <c:v>Узбекистан</c:v>
                </c:pt>
                <c:pt idx="4">
                  <c:v>Грузия</c:v>
                </c:pt>
                <c:pt idx="5">
                  <c:v>Молдова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32.1</c:v>
                </c:pt>
                <c:pt idx="1">
                  <c:v>31.3</c:v>
                </c:pt>
                <c:pt idx="2">
                  <c:v>18.899999999999999</c:v>
                </c:pt>
                <c:pt idx="3">
                  <c:v>17.100000000000001</c:v>
                </c:pt>
                <c:pt idx="4">
                  <c:v>16.3</c:v>
                </c:pt>
                <c:pt idx="5">
                  <c:v>15.4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3545216"/>
        <c:axId val="473541296"/>
      </c:barChart>
      <c:catAx>
        <c:axId val="4735452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473541296"/>
        <c:crosses val="autoZero"/>
        <c:auto val="1"/>
        <c:lblAlgn val="ctr"/>
        <c:lblOffset val="100"/>
        <c:noMultiLvlLbl val="0"/>
      </c:catAx>
      <c:valAx>
        <c:axId val="47354129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one"/>
        <c:crossAx val="4735452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281135429396736E-2"/>
          <c:y val="1.5828013411615233E-2"/>
          <c:w val="0.96771891306699298"/>
          <c:h val="0.80623564974262096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Трансграничные переводы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ymbol val="circle"/>
            <c:size val="7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marker>
          <c:dLbls>
            <c:dLbl>
              <c:idx val="1"/>
              <c:layout>
                <c:manualLayout>
                  <c:x val="-2.8869639937560215E-17"/>
                  <c:y val="1.5828013411615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1494516482295618E-3"/>
                  <c:y val="-3.1656026823230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1494516482295618E-3"/>
                  <c:y val="-2.93948820501426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2597806592918247E-2"/>
                  <c:y val="-3.39171715963184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"/>
                  <c:y val="-3.84394611424941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cat>
          <c:val>
            <c:numRef>
              <c:f>Лист1!$B$2:$B$8</c:f>
              <c:numCache>
                <c:formatCode>0</c:formatCode>
                <c:ptCount val="7"/>
                <c:pt idx="0">
                  <c:v>6494.9030067653403</c:v>
                </c:pt>
                <c:pt idx="1">
                  <c:v>9640.4609705221501</c:v>
                </c:pt>
                <c:pt idx="2">
                  <c:v>10005.8256645073</c:v>
                </c:pt>
                <c:pt idx="3">
                  <c:v>9242.7929715320097</c:v>
                </c:pt>
                <c:pt idx="4">
                  <c:v>8046.6396500635401</c:v>
                </c:pt>
                <c:pt idx="5">
                  <c:v>9139.1531734729306</c:v>
                </c:pt>
                <c:pt idx="6">
                  <c:v>22023.920756308002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73431304"/>
        <c:axId val="473427384"/>
      </c:lineChart>
      <c:catAx>
        <c:axId val="473431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 i="0">
                <a:latin typeface="Helios" pitchFamily="82" charset="0"/>
                <a:cs typeface="Times New Roman" pitchFamily="18" charset="0"/>
              </a:defRPr>
            </a:pPr>
            <a:endParaRPr lang="ru-RU"/>
          </a:p>
        </c:txPr>
        <c:crossAx val="473427384"/>
        <c:crosses val="autoZero"/>
        <c:auto val="1"/>
        <c:lblAlgn val="ctr"/>
        <c:lblOffset val="100"/>
        <c:noMultiLvlLbl val="0"/>
      </c:catAx>
      <c:valAx>
        <c:axId val="47342738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" sourceLinked="1"/>
        <c:majorTickMark val="none"/>
        <c:minorTickMark val="none"/>
        <c:tickLblPos val="none"/>
        <c:crossAx val="4734313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630730350349424E-2"/>
          <c:y val="3.7298670030815287E-2"/>
          <c:w val="0.88953371416120974"/>
          <c:h val="0.685851425864962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Лист1!$C$1</c:f>
              <c:strCache>
                <c:ptCount val="1"/>
                <c:pt idx="0">
                  <c:v>2019-2021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Лист1!$B$2:$B$5</c:f>
              <c:strCache>
                <c:ptCount val="4"/>
                <c:pt idx="0">
                  <c:v>Киргизия</c:v>
                </c:pt>
                <c:pt idx="1">
                  <c:v>Узбекистан</c:v>
                </c:pt>
                <c:pt idx="2">
                  <c:v>Армения</c:v>
                </c:pt>
                <c:pt idx="3">
                  <c:v>Грузия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97.8</c:v>
                </c:pt>
                <c:pt idx="1">
                  <c:v>54.1</c:v>
                </c:pt>
                <c:pt idx="2">
                  <c:v>46.6</c:v>
                </c:pt>
                <c:pt idx="3">
                  <c:v>20.5</c:v>
                </c:pt>
              </c:numCache>
            </c:numRef>
          </c:val>
        </c:ser>
        <c:ser>
          <c:idx val="1"/>
          <c:order val="1"/>
          <c:tx>
            <c:strRef>
              <c:f>Лист1!$D$1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Лист1!$B$2:$B$5</c:f>
              <c:strCache>
                <c:ptCount val="4"/>
                <c:pt idx="0">
                  <c:v>Киргизия</c:v>
                </c:pt>
                <c:pt idx="1">
                  <c:v>Узбекистан</c:v>
                </c:pt>
                <c:pt idx="2">
                  <c:v>Армения</c:v>
                </c:pt>
                <c:pt idx="3">
                  <c:v>Грузия</c:v>
                </c:pt>
              </c:strCache>
            </c:strRef>
          </c:cat>
          <c:val>
            <c:numRef>
              <c:f>Лист1!$D$2:$D$5</c:f>
              <c:numCache>
                <c:formatCode>0.0</c:formatCode>
                <c:ptCount val="4"/>
                <c:pt idx="0">
                  <c:v>95.4</c:v>
                </c:pt>
                <c:pt idx="1">
                  <c:v>80</c:v>
                </c:pt>
                <c:pt idx="2">
                  <c:v>67</c:v>
                </c:pt>
                <c:pt idx="3">
                  <c:v>40.299999999999997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46717120"/>
        <c:axId val="546723784"/>
      </c:barChart>
      <c:catAx>
        <c:axId val="546717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546723784"/>
        <c:crosses val="autoZero"/>
        <c:auto val="1"/>
        <c:lblAlgn val="ctr"/>
        <c:lblOffset val="100"/>
        <c:noMultiLvlLbl val="0"/>
      </c:catAx>
      <c:valAx>
        <c:axId val="546723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546717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9809551905235981"/>
          <c:y val="0.90051623218179222"/>
          <c:w val="0.34216519092269143"/>
          <c:h val="6.480054847706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2531350346620533E-2"/>
          <c:y val="0.31312549356377822"/>
          <c:w val="0.9535748312197857"/>
          <c:h val="0.5870455084570183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 рублях РФ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>
              <a:outerShdw blurRad="50800" dist="50800" dir="5400000" algn="ctr" rotWithShape="0">
                <a:schemeClr val="bg1">
                  <a:lumMod val="85000"/>
                </a:schemeClr>
              </a:outerShdw>
            </a:effectLst>
          </c:spPr>
          <c:invertIfNegative val="0"/>
          <c:dLbls>
            <c:dLbl>
              <c:idx val="0"/>
              <c:layout>
                <c:manualLayout>
                  <c:x val="0"/>
                  <c:y val="-4.05172698528992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5139911859486915E-3"/>
                  <c:y val="-1.19168440743821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-3.09837945933935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513991185948747E-3"/>
                  <c:y val="-4.76673762975285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"/>
                  <c:y val="-1.66835817041348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3.0279823718972719E-3"/>
                  <c:y val="9.53347525950561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Лист1!$B$2:$B$5</c:f>
              <c:numCache>
                <c:formatCode>0%</c:formatCode>
                <c:ptCount val="4"/>
                <c:pt idx="0">
                  <c:v>0.72430073997349209</c:v>
                </c:pt>
                <c:pt idx="1">
                  <c:v>0.70122513329846947</c:v>
                </c:pt>
                <c:pt idx="2">
                  <c:v>0.72034641818948841</c:v>
                </c:pt>
                <c:pt idx="3">
                  <c:v>0.65617403953528985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 других валютах стран ЕСБ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>
              <a:outerShdw blurRad="50800" dist="50800" dir="5400000" algn="ctr" rotWithShape="0">
                <a:schemeClr val="bg1">
                  <a:lumMod val="85000"/>
                </a:schemeClr>
              </a:outerShdw>
            </a:effectLst>
          </c:spPr>
          <c:invertIfNegative val="0"/>
          <c:dLbls>
            <c:dLbl>
              <c:idx val="0"/>
              <c:layout>
                <c:manualLayout>
                  <c:x val="3.0279823718972441E-3"/>
                  <c:y val="-8.738918035153362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1102473773565554E-16"/>
                  <c:y val="2.38336881487633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513991185948636E-3"/>
                  <c:y val="7.15020027804718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400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9734639069269745E-2"/>
                      <c:h val="6.1490915423811757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Лист1!$C$2:$C$5</c:f>
              <c:numCache>
                <c:formatCode>0%</c:formatCode>
                <c:ptCount val="4"/>
                <c:pt idx="0">
                  <c:v>2.6592394056610583E-2</c:v>
                </c:pt>
                <c:pt idx="1">
                  <c:v>4.1672788243959591E-2</c:v>
                </c:pt>
                <c:pt idx="2">
                  <c:v>4.1839230490494941E-2</c:v>
                </c:pt>
                <c:pt idx="3">
                  <c:v>6.4512077599885351E-2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 долларах США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1.51399118594863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0279823718972719E-3"/>
                  <c:y val="-1.90669505190114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513991185948636E-3"/>
                  <c:y val="-4.76673762975293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0279823718971609E-3"/>
                  <c:y val="-2.38336881487642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7.5699559297432908E-3"/>
                  <c:y val="-1.19168440743822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6.0559647437946548E-3"/>
                  <c:y val="-1.90669505190114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Лист1!$D$2:$D$5</c:f>
              <c:numCache>
                <c:formatCode>0%</c:formatCode>
                <c:ptCount val="4"/>
                <c:pt idx="0">
                  <c:v>0.23032036348647827</c:v>
                </c:pt>
                <c:pt idx="1">
                  <c:v>0.2344822278829459</c:v>
                </c:pt>
                <c:pt idx="2">
                  <c:v>0.21794289367982883</c:v>
                </c:pt>
                <c:pt idx="3">
                  <c:v>0.23101397759326692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в евро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-1.5139911859486498E-3"/>
                  <c:y val="-4.76673762975285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0279823718972719E-3"/>
                  <c:y val="-5.00507451124049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5140507919008386E-3"/>
                  <c:y val="-4.528400748265207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400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971961836931466E-2"/>
                      <c:h val="5.9822557253398273E-2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-2.2709867789230649E-3"/>
                  <c:y val="-5.124233568642522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400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9530281254261829E-2"/>
                      <c:h val="6.6257653053564611E-2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-3.0279823718972719E-3"/>
                  <c:y val="-2.38336881487642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1.5139911859485249E-3"/>
                  <c:y val="-4.3694590175766814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Лист1!$E$2:$E$5</c:f>
              <c:numCache>
                <c:formatCode>0%</c:formatCode>
                <c:ptCount val="4"/>
                <c:pt idx="0">
                  <c:v>1.8535314660721586E-2</c:v>
                </c:pt>
                <c:pt idx="1">
                  <c:v>2.2564349588877639E-2</c:v>
                </c:pt>
                <c:pt idx="2">
                  <c:v>1.9207553763540889E-2</c:v>
                </c:pt>
                <c:pt idx="3">
                  <c:v>4.6622874202833377E-2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в прочих валютах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Лист1!$F$2:$F$5</c:f>
              <c:numCache>
                <c:formatCode>0%</c:formatCode>
                <c:ptCount val="4"/>
                <c:pt idx="0">
                  <c:v>2.5118782269748673E-4</c:v>
                </c:pt>
                <c:pt idx="1">
                  <c:v>5.5500985747344049E-5</c:v>
                </c:pt>
                <c:pt idx="2">
                  <c:v>6.6390387664695672E-4</c:v>
                </c:pt>
                <c:pt idx="3">
                  <c:v>1.677031068724522E-3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73428560"/>
        <c:axId val="473432480"/>
      </c:barChart>
      <c:catAx>
        <c:axId val="4734285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5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473432480"/>
        <c:crosses val="autoZero"/>
        <c:auto val="1"/>
        <c:lblAlgn val="ctr"/>
        <c:lblOffset val="100"/>
        <c:noMultiLvlLbl val="0"/>
      </c:catAx>
      <c:valAx>
        <c:axId val="473432480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0%" sourceLinked="1"/>
        <c:majorTickMark val="out"/>
        <c:minorTickMark val="none"/>
        <c:tickLblPos val="nextTo"/>
        <c:crossAx val="473428560"/>
        <c:crosses val="autoZero"/>
        <c:crossBetween val="between"/>
      </c:valAx>
    </c:plotArea>
    <c:legend>
      <c:legendPos val="t"/>
      <c:legendEntry>
        <c:idx val="4"/>
        <c:delete val="1"/>
      </c:legendEntry>
      <c:layout/>
      <c:overlay val="0"/>
      <c:txPr>
        <a:bodyPr/>
        <a:lstStyle/>
        <a:p>
          <a:pPr>
            <a:defRPr>
              <a:latin typeface="Ari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Helios" pitchFamily="82" charset="0"/>
        </a:defRPr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данные!$E$3</c:f>
              <c:strCache>
                <c:ptCount val="1"/>
                <c:pt idx="0">
                  <c:v>Расхождение, 2021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данные!$C$34:$D$63</c:f>
              <c:multiLvlStrCache>
                <c:ptCount val="30"/>
                <c:lvl>
                  <c:pt idx="0">
                    <c:v>в РК</c:v>
                  </c:pt>
                  <c:pt idx="1">
                    <c:v>в КР</c:v>
                  </c:pt>
                  <c:pt idx="2">
                    <c:v>в РФ</c:v>
                  </c:pt>
                  <c:pt idx="3">
                    <c:v>в РА</c:v>
                  </c:pt>
                  <c:pt idx="4">
                    <c:v>в РТ</c:v>
                  </c:pt>
                  <c:pt idx="5">
                    <c:v>в РБ</c:v>
                  </c:pt>
                  <c:pt idx="6">
                    <c:v>в КР</c:v>
                  </c:pt>
                  <c:pt idx="7">
                    <c:v>в РФ</c:v>
                  </c:pt>
                  <c:pt idx="8">
                    <c:v>в РА</c:v>
                  </c:pt>
                  <c:pt idx="9">
                    <c:v>в РТ</c:v>
                  </c:pt>
                  <c:pt idx="10">
                    <c:v>в РБ</c:v>
                  </c:pt>
                  <c:pt idx="11">
                    <c:v>в РК</c:v>
                  </c:pt>
                  <c:pt idx="12">
                    <c:v>в РФ</c:v>
                  </c:pt>
                  <c:pt idx="13">
                    <c:v>в РА</c:v>
                  </c:pt>
                  <c:pt idx="14">
                    <c:v>в РТ</c:v>
                  </c:pt>
                  <c:pt idx="15">
                    <c:v>в РБ</c:v>
                  </c:pt>
                  <c:pt idx="16">
                    <c:v>в РК</c:v>
                  </c:pt>
                  <c:pt idx="17">
                    <c:v>в КР</c:v>
                  </c:pt>
                  <c:pt idx="18">
                    <c:v>в РА</c:v>
                  </c:pt>
                  <c:pt idx="19">
                    <c:v>в РТ</c:v>
                  </c:pt>
                  <c:pt idx="20">
                    <c:v>в РБ</c:v>
                  </c:pt>
                  <c:pt idx="21">
                    <c:v>в РК</c:v>
                  </c:pt>
                  <c:pt idx="22">
                    <c:v>в КР</c:v>
                  </c:pt>
                  <c:pt idx="23">
                    <c:v>в РФ</c:v>
                  </c:pt>
                  <c:pt idx="24">
                    <c:v>в РТ</c:v>
                  </c:pt>
                  <c:pt idx="25">
                    <c:v>в РБ</c:v>
                  </c:pt>
                  <c:pt idx="26">
                    <c:v>в РК</c:v>
                  </c:pt>
                  <c:pt idx="27">
                    <c:v>в КР</c:v>
                  </c:pt>
                  <c:pt idx="28">
                    <c:v>в РФ</c:v>
                  </c:pt>
                  <c:pt idx="29">
                    <c:v>в РА</c:v>
                  </c:pt>
                </c:lvl>
                <c:lvl>
                  <c:pt idx="0">
                    <c:v>из РБ</c:v>
                  </c:pt>
                  <c:pt idx="1">
                    <c:v>из РБ</c:v>
                  </c:pt>
                  <c:pt idx="2">
                    <c:v>из РБ</c:v>
                  </c:pt>
                  <c:pt idx="3">
                    <c:v>из РБ</c:v>
                  </c:pt>
                  <c:pt idx="4">
                    <c:v>из РБ</c:v>
                  </c:pt>
                  <c:pt idx="5">
                    <c:v>из РК</c:v>
                  </c:pt>
                  <c:pt idx="6">
                    <c:v>из РК</c:v>
                  </c:pt>
                  <c:pt idx="7">
                    <c:v>из РК</c:v>
                  </c:pt>
                  <c:pt idx="8">
                    <c:v>из РК</c:v>
                  </c:pt>
                  <c:pt idx="9">
                    <c:v>из РК</c:v>
                  </c:pt>
                  <c:pt idx="10">
                    <c:v>из КР</c:v>
                  </c:pt>
                  <c:pt idx="11">
                    <c:v>из КР</c:v>
                  </c:pt>
                  <c:pt idx="12">
                    <c:v>из КР</c:v>
                  </c:pt>
                  <c:pt idx="13">
                    <c:v>из КР</c:v>
                  </c:pt>
                  <c:pt idx="14">
                    <c:v>из КР</c:v>
                  </c:pt>
                  <c:pt idx="15">
                    <c:v>из РФ</c:v>
                  </c:pt>
                  <c:pt idx="16">
                    <c:v>из РФ</c:v>
                  </c:pt>
                  <c:pt idx="17">
                    <c:v>из РФ</c:v>
                  </c:pt>
                  <c:pt idx="18">
                    <c:v>из РФ</c:v>
                  </c:pt>
                  <c:pt idx="19">
                    <c:v>из РФ</c:v>
                  </c:pt>
                  <c:pt idx="20">
                    <c:v>из РА</c:v>
                  </c:pt>
                  <c:pt idx="21">
                    <c:v>из РА</c:v>
                  </c:pt>
                  <c:pt idx="22">
                    <c:v>из РА</c:v>
                  </c:pt>
                  <c:pt idx="23">
                    <c:v>из РА</c:v>
                  </c:pt>
                  <c:pt idx="24">
                    <c:v>из РА</c:v>
                  </c:pt>
                  <c:pt idx="25">
                    <c:v>из РТ</c:v>
                  </c:pt>
                  <c:pt idx="26">
                    <c:v>из РТ</c:v>
                  </c:pt>
                  <c:pt idx="27">
                    <c:v>из РТ</c:v>
                  </c:pt>
                  <c:pt idx="28">
                    <c:v>из РТ</c:v>
                  </c:pt>
                  <c:pt idx="29">
                    <c:v>из РТ</c:v>
                  </c:pt>
                </c:lvl>
              </c:multiLvlStrCache>
            </c:multiLvlStrRef>
          </c:cat>
          <c:val>
            <c:numRef>
              <c:f>данные!$E$34:$E$63</c:f>
              <c:numCache>
                <c:formatCode>#\ ##0.0_ ;\-#\ ##0.0\ </c:formatCode>
                <c:ptCount val="30"/>
                <c:pt idx="0">
                  <c:v>-2.9721209176800505</c:v>
                </c:pt>
                <c:pt idx="1">
                  <c:v>0.35897683624487003</c:v>
                </c:pt>
                <c:pt idx="2">
                  <c:v>-186.31224470780001</c:v>
                </c:pt>
                <c:pt idx="4">
                  <c:v>-2.0169020766000001</c:v>
                </c:pt>
                <c:pt idx="5">
                  <c:v>5.5022662627829</c:v>
                </c:pt>
                <c:pt idx="6">
                  <c:v>334.53183452715598</c:v>
                </c:pt>
                <c:pt idx="7">
                  <c:v>233.18277923381993</c:v>
                </c:pt>
                <c:pt idx="9">
                  <c:v>19.979255614373702</c:v>
                </c:pt>
                <c:pt idx="10">
                  <c:v>-4.5132703999999912E-3</c:v>
                </c:pt>
                <c:pt idx="11">
                  <c:v>-72.523344282993406</c:v>
                </c:pt>
                <c:pt idx="12">
                  <c:v>184.83967348915104</c:v>
                </c:pt>
                <c:pt idx="14">
                  <c:v>-5.6800332807</c:v>
                </c:pt>
                <c:pt idx="15">
                  <c:v>-8.9643941890000178</c:v>
                </c:pt>
                <c:pt idx="16">
                  <c:v>189.69312404769897</c:v>
                </c:pt>
                <c:pt idx="17">
                  <c:v>-561.39727920189034</c:v>
                </c:pt>
                <c:pt idx="19">
                  <c:v>-1464.8543227800001</c:v>
                </c:pt>
                <c:pt idx="25">
                  <c:v>0.78737224049999999</c:v>
                </c:pt>
                <c:pt idx="26">
                  <c:v>-0.44736275903759992</c:v>
                </c:pt>
                <c:pt idx="27">
                  <c:v>7.93569674</c:v>
                </c:pt>
                <c:pt idx="28">
                  <c:v>54.328680579999997</c:v>
                </c:pt>
              </c:numCache>
            </c:numRef>
          </c:val>
        </c:ser>
        <c:ser>
          <c:idx val="1"/>
          <c:order val="1"/>
          <c:tx>
            <c:strRef>
              <c:f>данные!$F$3</c:f>
              <c:strCache>
                <c:ptCount val="1"/>
                <c:pt idx="0">
                  <c:v>Расхождение, 2022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данные!$C$34:$D$63</c:f>
              <c:multiLvlStrCache>
                <c:ptCount val="30"/>
                <c:lvl>
                  <c:pt idx="0">
                    <c:v>в РК</c:v>
                  </c:pt>
                  <c:pt idx="1">
                    <c:v>в КР</c:v>
                  </c:pt>
                  <c:pt idx="2">
                    <c:v>в РФ</c:v>
                  </c:pt>
                  <c:pt idx="3">
                    <c:v>в РА</c:v>
                  </c:pt>
                  <c:pt idx="4">
                    <c:v>в РТ</c:v>
                  </c:pt>
                  <c:pt idx="5">
                    <c:v>в РБ</c:v>
                  </c:pt>
                  <c:pt idx="6">
                    <c:v>в КР</c:v>
                  </c:pt>
                  <c:pt idx="7">
                    <c:v>в РФ</c:v>
                  </c:pt>
                  <c:pt idx="8">
                    <c:v>в РА</c:v>
                  </c:pt>
                  <c:pt idx="9">
                    <c:v>в РТ</c:v>
                  </c:pt>
                  <c:pt idx="10">
                    <c:v>в РБ</c:v>
                  </c:pt>
                  <c:pt idx="11">
                    <c:v>в РК</c:v>
                  </c:pt>
                  <c:pt idx="12">
                    <c:v>в РФ</c:v>
                  </c:pt>
                  <c:pt idx="13">
                    <c:v>в РА</c:v>
                  </c:pt>
                  <c:pt idx="14">
                    <c:v>в РТ</c:v>
                  </c:pt>
                  <c:pt idx="15">
                    <c:v>в РБ</c:v>
                  </c:pt>
                  <c:pt idx="16">
                    <c:v>в РК</c:v>
                  </c:pt>
                  <c:pt idx="17">
                    <c:v>в КР</c:v>
                  </c:pt>
                  <c:pt idx="18">
                    <c:v>в РА</c:v>
                  </c:pt>
                  <c:pt idx="19">
                    <c:v>в РТ</c:v>
                  </c:pt>
                  <c:pt idx="20">
                    <c:v>в РБ</c:v>
                  </c:pt>
                  <c:pt idx="21">
                    <c:v>в РК</c:v>
                  </c:pt>
                  <c:pt idx="22">
                    <c:v>в КР</c:v>
                  </c:pt>
                  <c:pt idx="23">
                    <c:v>в РФ</c:v>
                  </c:pt>
                  <c:pt idx="24">
                    <c:v>в РТ</c:v>
                  </c:pt>
                  <c:pt idx="25">
                    <c:v>в РБ</c:v>
                  </c:pt>
                  <c:pt idx="26">
                    <c:v>в РК</c:v>
                  </c:pt>
                  <c:pt idx="27">
                    <c:v>в КР</c:v>
                  </c:pt>
                  <c:pt idx="28">
                    <c:v>в РФ</c:v>
                  </c:pt>
                  <c:pt idx="29">
                    <c:v>в РА</c:v>
                  </c:pt>
                </c:lvl>
                <c:lvl>
                  <c:pt idx="0">
                    <c:v>из РБ</c:v>
                  </c:pt>
                  <c:pt idx="1">
                    <c:v>из РБ</c:v>
                  </c:pt>
                  <c:pt idx="2">
                    <c:v>из РБ</c:v>
                  </c:pt>
                  <c:pt idx="3">
                    <c:v>из РБ</c:v>
                  </c:pt>
                  <c:pt idx="4">
                    <c:v>из РБ</c:v>
                  </c:pt>
                  <c:pt idx="5">
                    <c:v>из РК</c:v>
                  </c:pt>
                  <c:pt idx="6">
                    <c:v>из РК</c:v>
                  </c:pt>
                  <c:pt idx="7">
                    <c:v>из РК</c:v>
                  </c:pt>
                  <c:pt idx="8">
                    <c:v>из РК</c:v>
                  </c:pt>
                  <c:pt idx="9">
                    <c:v>из РК</c:v>
                  </c:pt>
                  <c:pt idx="10">
                    <c:v>из КР</c:v>
                  </c:pt>
                  <c:pt idx="11">
                    <c:v>из КР</c:v>
                  </c:pt>
                  <c:pt idx="12">
                    <c:v>из КР</c:v>
                  </c:pt>
                  <c:pt idx="13">
                    <c:v>из КР</c:v>
                  </c:pt>
                  <c:pt idx="14">
                    <c:v>из КР</c:v>
                  </c:pt>
                  <c:pt idx="15">
                    <c:v>из РФ</c:v>
                  </c:pt>
                  <c:pt idx="16">
                    <c:v>из РФ</c:v>
                  </c:pt>
                  <c:pt idx="17">
                    <c:v>из РФ</c:v>
                  </c:pt>
                  <c:pt idx="18">
                    <c:v>из РФ</c:v>
                  </c:pt>
                  <c:pt idx="19">
                    <c:v>из РФ</c:v>
                  </c:pt>
                  <c:pt idx="20">
                    <c:v>из РА</c:v>
                  </c:pt>
                  <c:pt idx="21">
                    <c:v>из РА</c:v>
                  </c:pt>
                  <c:pt idx="22">
                    <c:v>из РА</c:v>
                  </c:pt>
                  <c:pt idx="23">
                    <c:v>из РА</c:v>
                  </c:pt>
                  <c:pt idx="24">
                    <c:v>из РА</c:v>
                  </c:pt>
                  <c:pt idx="25">
                    <c:v>из РТ</c:v>
                  </c:pt>
                  <c:pt idx="26">
                    <c:v>из РТ</c:v>
                  </c:pt>
                  <c:pt idx="27">
                    <c:v>из РТ</c:v>
                  </c:pt>
                  <c:pt idx="28">
                    <c:v>из РТ</c:v>
                  </c:pt>
                  <c:pt idx="29">
                    <c:v>из РТ</c:v>
                  </c:pt>
                </c:lvl>
              </c:multiLvlStrCache>
            </c:multiLvlStrRef>
          </c:cat>
          <c:val>
            <c:numRef>
              <c:f>данные!$F$34:$F$63</c:f>
              <c:numCache>
                <c:formatCode>#\ ##0.0_ ;\-#\ ##0.0\ </c:formatCode>
                <c:ptCount val="30"/>
                <c:pt idx="0">
                  <c:v>-10</c:v>
                </c:pt>
                <c:pt idx="1">
                  <c:v>0.2</c:v>
                </c:pt>
                <c:pt idx="2">
                  <c:v>-58.8</c:v>
                </c:pt>
                <c:pt idx="4">
                  <c:v>-1.3</c:v>
                </c:pt>
                <c:pt idx="5">
                  <c:v>85.2</c:v>
                </c:pt>
                <c:pt idx="6">
                  <c:v>185.6</c:v>
                </c:pt>
                <c:pt idx="7">
                  <c:v>925.4</c:v>
                </c:pt>
                <c:pt idx="9">
                  <c:v>20.100000000000001</c:v>
                </c:pt>
                <c:pt idx="10" formatCode="#\ ##0.000_ ;\-#\ ##0.000\ ">
                  <c:v>-0.17499999999999999</c:v>
                </c:pt>
                <c:pt idx="11">
                  <c:v>-211.4</c:v>
                </c:pt>
                <c:pt idx="12">
                  <c:v>596</c:v>
                </c:pt>
                <c:pt idx="14">
                  <c:v>-6.4</c:v>
                </c:pt>
                <c:pt idx="15">
                  <c:v>670.3</c:v>
                </c:pt>
                <c:pt idx="16">
                  <c:v>2635.7</c:v>
                </c:pt>
                <c:pt idx="17">
                  <c:v>385.4</c:v>
                </c:pt>
                <c:pt idx="19">
                  <c:v>130</c:v>
                </c:pt>
                <c:pt idx="25">
                  <c:v>0.4</c:v>
                </c:pt>
                <c:pt idx="26">
                  <c:v>-4.5</c:v>
                </c:pt>
                <c:pt idx="27">
                  <c:v>4.3</c:v>
                </c:pt>
                <c:pt idx="28">
                  <c:v>35.9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5187104"/>
        <c:axId val="425180440"/>
      </c:barChart>
      <c:catAx>
        <c:axId val="425187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25180440"/>
        <c:crosses val="autoZero"/>
        <c:auto val="1"/>
        <c:lblAlgn val="ctr"/>
        <c:lblOffset val="100"/>
        <c:noMultiLvlLbl val="0"/>
      </c:catAx>
      <c:valAx>
        <c:axId val="425180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\ ##0.0_ ;\-#\ ##0.0\ 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25187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данные!$E$3</c:f>
              <c:strCache>
                <c:ptCount val="1"/>
                <c:pt idx="0">
                  <c:v>Расхождение, 2021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данные!$C$4:$D$33</c:f>
              <c:multiLvlStrCache>
                <c:ptCount val="30"/>
                <c:lvl>
                  <c:pt idx="0">
                    <c:v>в РК</c:v>
                  </c:pt>
                  <c:pt idx="1">
                    <c:v>в КР</c:v>
                  </c:pt>
                  <c:pt idx="2">
                    <c:v>в РФ</c:v>
                  </c:pt>
                  <c:pt idx="3">
                    <c:v>в РА</c:v>
                  </c:pt>
                  <c:pt idx="4">
                    <c:v>в РТ</c:v>
                  </c:pt>
                  <c:pt idx="5">
                    <c:v>в РБ</c:v>
                  </c:pt>
                  <c:pt idx="6">
                    <c:v>в КР</c:v>
                  </c:pt>
                  <c:pt idx="7">
                    <c:v>в РФ</c:v>
                  </c:pt>
                  <c:pt idx="8">
                    <c:v>в РА</c:v>
                  </c:pt>
                  <c:pt idx="9">
                    <c:v>в РТ</c:v>
                  </c:pt>
                  <c:pt idx="10">
                    <c:v>в РБ</c:v>
                  </c:pt>
                  <c:pt idx="11">
                    <c:v>в РК</c:v>
                  </c:pt>
                  <c:pt idx="12">
                    <c:v>в РФ</c:v>
                  </c:pt>
                  <c:pt idx="13">
                    <c:v>в РА</c:v>
                  </c:pt>
                  <c:pt idx="14">
                    <c:v>в РТ</c:v>
                  </c:pt>
                  <c:pt idx="15">
                    <c:v>в РБ</c:v>
                  </c:pt>
                  <c:pt idx="16">
                    <c:v>в РК</c:v>
                  </c:pt>
                  <c:pt idx="17">
                    <c:v>в КР</c:v>
                  </c:pt>
                  <c:pt idx="18">
                    <c:v>в РА</c:v>
                  </c:pt>
                  <c:pt idx="19">
                    <c:v>в РТ</c:v>
                  </c:pt>
                  <c:pt idx="20">
                    <c:v>в РБ</c:v>
                  </c:pt>
                  <c:pt idx="21">
                    <c:v>в РК</c:v>
                  </c:pt>
                  <c:pt idx="22">
                    <c:v>в КР</c:v>
                  </c:pt>
                  <c:pt idx="23">
                    <c:v>в РФ</c:v>
                  </c:pt>
                  <c:pt idx="24">
                    <c:v>в РТ</c:v>
                  </c:pt>
                  <c:pt idx="25">
                    <c:v>в РБ</c:v>
                  </c:pt>
                  <c:pt idx="26">
                    <c:v>в РК</c:v>
                  </c:pt>
                  <c:pt idx="27">
                    <c:v>в КР</c:v>
                  </c:pt>
                  <c:pt idx="28">
                    <c:v>в РФ</c:v>
                  </c:pt>
                  <c:pt idx="29">
                    <c:v>в РА</c:v>
                  </c:pt>
                </c:lvl>
                <c:lvl>
                  <c:pt idx="0">
                    <c:v>из РБ</c:v>
                  </c:pt>
                  <c:pt idx="1">
                    <c:v>из РБ</c:v>
                  </c:pt>
                  <c:pt idx="2">
                    <c:v>из РБ</c:v>
                  </c:pt>
                  <c:pt idx="3">
                    <c:v>из РБ</c:v>
                  </c:pt>
                  <c:pt idx="4">
                    <c:v>из РБ</c:v>
                  </c:pt>
                  <c:pt idx="5">
                    <c:v>из РК</c:v>
                  </c:pt>
                  <c:pt idx="6">
                    <c:v>из РК</c:v>
                  </c:pt>
                  <c:pt idx="7">
                    <c:v>из РК</c:v>
                  </c:pt>
                  <c:pt idx="8">
                    <c:v>из РК</c:v>
                  </c:pt>
                  <c:pt idx="9">
                    <c:v>из РК</c:v>
                  </c:pt>
                  <c:pt idx="10">
                    <c:v>из КР</c:v>
                  </c:pt>
                  <c:pt idx="11">
                    <c:v>из КР</c:v>
                  </c:pt>
                  <c:pt idx="12">
                    <c:v>из КР</c:v>
                  </c:pt>
                  <c:pt idx="13">
                    <c:v>из КР</c:v>
                  </c:pt>
                  <c:pt idx="14">
                    <c:v>из КР</c:v>
                  </c:pt>
                  <c:pt idx="15">
                    <c:v>из РФ</c:v>
                  </c:pt>
                  <c:pt idx="16">
                    <c:v>из РФ</c:v>
                  </c:pt>
                  <c:pt idx="17">
                    <c:v>из РФ</c:v>
                  </c:pt>
                  <c:pt idx="18">
                    <c:v>из РФ</c:v>
                  </c:pt>
                  <c:pt idx="19">
                    <c:v>из РФ</c:v>
                  </c:pt>
                  <c:pt idx="20">
                    <c:v>из РА</c:v>
                  </c:pt>
                  <c:pt idx="21">
                    <c:v>из РА</c:v>
                  </c:pt>
                  <c:pt idx="22">
                    <c:v>из РА</c:v>
                  </c:pt>
                  <c:pt idx="23">
                    <c:v>из РА</c:v>
                  </c:pt>
                  <c:pt idx="24">
                    <c:v>из РА</c:v>
                  </c:pt>
                  <c:pt idx="25">
                    <c:v>из РТ</c:v>
                  </c:pt>
                  <c:pt idx="26">
                    <c:v>из РТ</c:v>
                  </c:pt>
                  <c:pt idx="27">
                    <c:v>из РТ</c:v>
                  </c:pt>
                  <c:pt idx="28">
                    <c:v>из РТ</c:v>
                  </c:pt>
                  <c:pt idx="29">
                    <c:v>из РТ</c:v>
                  </c:pt>
                </c:lvl>
              </c:multiLvlStrCache>
            </c:multiLvlStrRef>
          </c:cat>
          <c:val>
            <c:numRef>
              <c:f>данные!$E$4:$E$33</c:f>
              <c:numCache>
                <c:formatCode>#\ ##0.0_ ;\-#\ ##0.0\ </c:formatCode>
                <c:ptCount val="30"/>
                <c:pt idx="0">
                  <c:v>2.9136184734866326</c:v>
                </c:pt>
                <c:pt idx="2">
                  <c:v>2.4263014700600252</c:v>
                </c:pt>
                <c:pt idx="4">
                  <c:v>-0.95914075599999948</c:v>
                </c:pt>
                <c:pt idx="5">
                  <c:v>6.9002141634447609</c:v>
                </c:pt>
                <c:pt idx="7">
                  <c:v>-129.99196236389366</c:v>
                </c:pt>
                <c:pt idx="9">
                  <c:v>7.893380482300639</c:v>
                </c:pt>
                <c:pt idx="15">
                  <c:v>1.7597598710150351</c:v>
                </c:pt>
                <c:pt idx="16">
                  <c:v>108.84944323705668</c:v>
                </c:pt>
                <c:pt idx="19">
                  <c:v>-1070.3717988952749</c:v>
                </c:pt>
                <c:pt idx="25">
                  <c:v>0.79378098999999991</c:v>
                </c:pt>
                <c:pt idx="26">
                  <c:v>4.2356643032145795</c:v>
                </c:pt>
                <c:pt idx="28">
                  <c:v>73.741964593013321</c:v>
                </c:pt>
              </c:numCache>
            </c:numRef>
          </c:val>
        </c:ser>
        <c:ser>
          <c:idx val="1"/>
          <c:order val="1"/>
          <c:tx>
            <c:strRef>
              <c:f>данные!$F$3</c:f>
              <c:strCache>
                <c:ptCount val="1"/>
                <c:pt idx="0">
                  <c:v>Расхождение, 2022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данные!$C$4:$D$33</c:f>
              <c:multiLvlStrCache>
                <c:ptCount val="30"/>
                <c:lvl>
                  <c:pt idx="0">
                    <c:v>в РК</c:v>
                  </c:pt>
                  <c:pt idx="1">
                    <c:v>в КР</c:v>
                  </c:pt>
                  <c:pt idx="2">
                    <c:v>в РФ</c:v>
                  </c:pt>
                  <c:pt idx="3">
                    <c:v>в РА</c:v>
                  </c:pt>
                  <c:pt idx="4">
                    <c:v>в РТ</c:v>
                  </c:pt>
                  <c:pt idx="5">
                    <c:v>в РБ</c:v>
                  </c:pt>
                  <c:pt idx="6">
                    <c:v>в КР</c:v>
                  </c:pt>
                  <c:pt idx="7">
                    <c:v>в РФ</c:v>
                  </c:pt>
                  <c:pt idx="8">
                    <c:v>в РА</c:v>
                  </c:pt>
                  <c:pt idx="9">
                    <c:v>в РТ</c:v>
                  </c:pt>
                  <c:pt idx="10">
                    <c:v>в РБ</c:v>
                  </c:pt>
                  <c:pt idx="11">
                    <c:v>в РК</c:v>
                  </c:pt>
                  <c:pt idx="12">
                    <c:v>в РФ</c:v>
                  </c:pt>
                  <c:pt idx="13">
                    <c:v>в РА</c:v>
                  </c:pt>
                  <c:pt idx="14">
                    <c:v>в РТ</c:v>
                  </c:pt>
                  <c:pt idx="15">
                    <c:v>в РБ</c:v>
                  </c:pt>
                  <c:pt idx="16">
                    <c:v>в РК</c:v>
                  </c:pt>
                  <c:pt idx="17">
                    <c:v>в КР</c:v>
                  </c:pt>
                  <c:pt idx="18">
                    <c:v>в РА</c:v>
                  </c:pt>
                  <c:pt idx="19">
                    <c:v>в РТ</c:v>
                  </c:pt>
                  <c:pt idx="20">
                    <c:v>в РБ</c:v>
                  </c:pt>
                  <c:pt idx="21">
                    <c:v>в РК</c:v>
                  </c:pt>
                  <c:pt idx="22">
                    <c:v>в КР</c:v>
                  </c:pt>
                  <c:pt idx="23">
                    <c:v>в РФ</c:v>
                  </c:pt>
                  <c:pt idx="24">
                    <c:v>в РТ</c:v>
                  </c:pt>
                  <c:pt idx="25">
                    <c:v>в РБ</c:v>
                  </c:pt>
                  <c:pt idx="26">
                    <c:v>в РК</c:v>
                  </c:pt>
                  <c:pt idx="27">
                    <c:v>в КР</c:v>
                  </c:pt>
                  <c:pt idx="28">
                    <c:v>в РФ</c:v>
                  </c:pt>
                  <c:pt idx="29">
                    <c:v>в РА</c:v>
                  </c:pt>
                </c:lvl>
                <c:lvl>
                  <c:pt idx="0">
                    <c:v>из РБ</c:v>
                  </c:pt>
                  <c:pt idx="1">
                    <c:v>из РБ</c:v>
                  </c:pt>
                  <c:pt idx="2">
                    <c:v>из РБ</c:v>
                  </c:pt>
                  <c:pt idx="3">
                    <c:v>из РБ</c:v>
                  </c:pt>
                  <c:pt idx="4">
                    <c:v>из РБ</c:v>
                  </c:pt>
                  <c:pt idx="5">
                    <c:v>из РК</c:v>
                  </c:pt>
                  <c:pt idx="6">
                    <c:v>из РК</c:v>
                  </c:pt>
                  <c:pt idx="7">
                    <c:v>из РК</c:v>
                  </c:pt>
                  <c:pt idx="8">
                    <c:v>из РК</c:v>
                  </c:pt>
                  <c:pt idx="9">
                    <c:v>из РК</c:v>
                  </c:pt>
                  <c:pt idx="10">
                    <c:v>из КР</c:v>
                  </c:pt>
                  <c:pt idx="11">
                    <c:v>из КР</c:v>
                  </c:pt>
                  <c:pt idx="12">
                    <c:v>из КР</c:v>
                  </c:pt>
                  <c:pt idx="13">
                    <c:v>из КР</c:v>
                  </c:pt>
                  <c:pt idx="14">
                    <c:v>из КР</c:v>
                  </c:pt>
                  <c:pt idx="15">
                    <c:v>из РФ</c:v>
                  </c:pt>
                  <c:pt idx="16">
                    <c:v>из РФ</c:v>
                  </c:pt>
                  <c:pt idx="17">
                    <c:v>из РФ</c:v>
                  </c:pt>
                  <c:pt idx="18">
                    <c:v>из РФ</c:v>
                  </c:pt>
                  <c:pt idx="19">
                    <c:v>из РФ</c:v>
                  </c:pt>
                  <c:pt idx="20">
                    <c:v>из РА</c:v>
                  </c:pt>
                  <c:pt idx="21">
                    <c:v>из РА</c:v>
                  </c:pt>
                  <c:pt idx="22">
                    <c:v>из РА</c:v>
                  </c:pt>
                  <c:pt idx="23">
                    <c:v>из РА</c:v>
                  </c:pt>
                  <c:pt idx="24">
                    <c:v>из РА</c:v>
                  </c:pt>
                  <c:pt idx="25">
                    <c:v>из РТ</c:v>
                  </c:pt>
                  <c:pt idx="26">
                    <c:v>из РТ</c:v>
                  </c:pt>
                  <c:pt idx="27">
                    <c:v>из РТ</c:v>
                  </c:pt>
                  <c:pt idx="28">
                    <c:v>из РТ</c:v>
                  </c:pt>
                  <c:pt idx="29">
                    <c:v>из РТ</c:v>
                  </c:pt>
                </c:lvl>
              </c:multiLvlStrCache>
            </c:multiLvlStrRef>
          </c:cat>
          <c:val>
            <c:numRef>
              <c:f>данные!$F$4:$F$33</c:f>
              <c:numCache>
                <c:formatCode>#\ ##0.0_ ;\-#\ ##0.0\ </c:formatCode>
                <c:ptCount val="30"/>
                <c:pt idx="0">
                  <c:v>2.2999999999999998</c:v>
                </c:pt>
                <c:pt idx="2">
                  <c:v>73.085504449999988</c:v>
                </c:pt>
                <c:pt idx="4">
                  <c:v>-0.1</c:v>
                </c:pt>
                <c:pt idx="5">
                  <c:v>5.8</c:v>
                </c:pt>
                <c:pt idx="7">
                  <c:v>-86.4</c:v>
                </c:pt>
                <c:pt idx="9">
                  <c:v>15</c:v>
                </c:pt>
                <c:pt idx="15">
                  <c:v>-69.599999999999994</c:v>
                </c:pt>
                <c:pt idx="16">
                  <c:v>247.4</c:v>
                </c:pt>
                <c:pt idx="19">
                  <c:v>532.5</c:v>
                </c:pt>
                <c:pt idx="25">
                  <c:v>0.1</c:v>
                </c:pt>
                <c:pt idx="26">
                  <c:v>-0.5</c:v>
                </c:pt>
                <c:pt idx="28">
                  <c:v>-3.3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9367832"/>
        <c:axId val="479374888"/>
      </c:barChart>
      <c:catAx>
        <c:axId val="479367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79374888"/>
        <c:crosses val="autoZero"/>
        <c:auto val="1"/>
        <c:lblAlgn val="ctr"/>
        <c:lblOffset val="100"/>
        <c:tickLblSkip val="5"/>
        <c:noMultiLvlLbl val="0"/>
      </c:catAx>
      <c:valAx>
        <c:axId val="479374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\ ##0.0_ ;\-#\ ##0.0\ 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79367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Лист1!$A$5</c:f>
              <c:strCache>
                <c:ptCount val="1"/>
                <c:pt idx="0">
                  <c:v>East Asia and Pacific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134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mtClean="0"/>
                      <a:t>133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Лист1!$B$3:$J$3</c:f>
              <c:strCache>
                <c:ptCount val="9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2021e</c:v>
                </c:pt>
                <c:pt idx="7">
                  <c:v>2022f</c:v>
                </c:pt>
                <c:pt idx="8">
                  <c:v>2023f</c:v>
                </c:pt>
              </c:strCache>
            </c:strRef>
          </c:cat>
          <c:val>
            <c:numRef>
              <c:f>Лист1!$B$5:$J$5</c:f>
              <c:numCache>
                <c:formatCode>General</c:formatCode>
                <c:ptCount val="9"/>
                <c:pt idx="0">
                  <c:v>128</c:v>
                </c:pt>
                <c:pt idx="1">
                  <c:v>128</c:v>
                </c:pt>
                <c:pt idx="2">
                  <c:v>134</c:v>
                </c:pt>
                <c:pt idx="3">
                  <c:v>143</c:v>
                </c:pt>
                <c:pt idx="4">
                  <c:v>148</c:v>
                </c:pt>
                <c:pt idx="5">
                  <c:v>137</c:v>
                </c:pt>
                <c:pt idx="6">
                  <c:v>133</c:v>
                </c:pt>
                <c:pt idx="7">
                  <c:v>133</c:v>
                </c:pt>
                <c:pt idx="8">
                  <c:v>134</c:v>
                </c:pt>
              </c:numCache>
            </c:numRef>
          </c:val>
        </c:ser>
        <c:ser>
          <c:idx val="3"/>
          <c:order val="1"/>
          <c:tx>
            <c:strRef>
              <c:f>Лист1!$A$7</c:f>
              <c:strCache>
                <c:ptCount val="1"/>
                <c:pt idx="0">
                  <c:v>Europe and Central Asia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72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mtClean="0"/>
                      <a:t>75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Лист1!$B$3:$J$3</c:f>
              <c:strCache>
                <c:ptCount val="9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2021e</c:v>
                </c:pt>
                <c:pt idx="7">
                  <c:v>2022f</c:v>
                </c:pt>
                <c:pt idx="8">
                  <c:v>2023f</c:v>
                </c:pt>
              </c:strCache>
            </c:strRef>
          </c:cat>
          <c:val>
            <c:numRef>
              <c:f>Лист1!$B$7:$J$7</c:f>
              <c:numCache>
                <c:formatCode>General</c:formatCode>
                <c:ptCount val="9"/>
                <c:pt idx="0">
                  <c:v>49</c:v>
                </c:pt>
                <c:pt idx="1">
                  <c:v>48</c:v>
                </c:pt>
                <c:pt idx="2">
                  <c:v>55</c:v>
                </c:pt>
                <c:pt idx="3">
                  <c:v>62</c:v>
                </c:pt>
                <c:pt idx="4">
                  <c:v>68</c:v>
                </c:pt>
                <c:pt idx="5">
                  <c:v>69</c:v>
                </c:pt>
                <c:pt idx="6">
                  <c:v>74</c:v>
                </c:pt>
                <c:pt idx="7">
                  <c:v>73</c:v>
                </c:pt>
                <c:pt idx="8">
                  <c:v>77</c:v>
                </c:pt>
              </c:numCache>
            </c:numRef>
          </c:val>
        </c:ser>
        <c:ser>
          <c:idx val="4"/>
          <c:order val="2"/>
          <c:tx>
            <c:strRef>
              <c:f>Лист1!$A$8</c:f>
              <c:strCache>
                <c:ptCount val="1"/>
                <c:pt idx="0">
                  <c:v>Latin America and Caribbean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142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mtClean="0"/>
                      <a:t>149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Лист1!$B$3:$J$3</c:f>
              <c:strCache>
                <c:ptCount val="9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2021e</c:v>
                </c:pt>
                <c:pt idx="7">
                  <c:v>2022f</c:v>
                </c:pt>
                <c:pt idx="8">
                  <c:v>2023f</c:v>
                </c:pt>
              </c:strCache>
            </c:strRef>
          </c:cat>
          <c:val>
            <c:numRef>
              <c:f>Лист1!$B$8:$J$8</c:f>
              <c:numCache>
                <c:formatCode>General</c:formatCode>
                <c:ptCount val="9"/>
                <c:pt idx="0">
                  <c:v>68</c:v>
                </c:pt>
                <c:pt idx="1">
                  <c:v>74</c:v>
                </c:pt>
                <c:pt idx="2">
                  <c:v>81</c:v>
                </c:pt>
                <c:pt idx="3">
                  <c:v>89</c:v>
                </c:pt>
                <c:pt idx="4">
                  <c:v>96</c:v>
                </c:pt>
                <c:pt idx="5">
                  <c:v>104</c:v>
                </c:pt>
                <c:pt idx="6">
                  <c:v>131</c:v>
                </c:pt>
                <c:pt idx="7">
                  <c:v>143</c:v>
                </c:pt>
                <c:pt idx="8">
                  <c:v>153</c:v>
                </c:pt>
              </c:numCache>
            </c:numRef>
          </c:val>
        </c:ser>
        <c:ser>
          <c:idx val="5"/>
          <c:order val="3"/>
          <c:tx>
            <c:strRef>
              <c:f>Лист1!$A$9</c:f>
              <c:strCache>
                <c:ptCount val="1"/>
                <c:pt idx="0">
                  <c:v>Middle East and North Africa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63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mtClean="0"/>
                      <a:t>65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Лист1!$B$3:$J$3</c:f>
              <c:strCache>
                <c:ptCount val="9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2021e</c:v>
                </c:pt>
                <c:pt idx="7">
                  <c:v>2022f</c:v>
                </c:pt>
                <c:pt idx="8">
                  <c:v>2023f</c:v>
                </c:pt>
              </c:strCache>
            </c:strRef>
          </c:cat>
          <c:val>
            <c:numRef>
              <c:f>Лист1!$B$9:$J$9</c:f>
              <c:numCache>
                <c:formatCode>General</c:formatCode>
                <c:ptCount val="9"/>
                <c:pt idx="0">
                  <c:v>50</c:v>
                </c:pt>
                <c:pt idx="1">
                  <c:v>49</c:v>
                </c:pt>
                <c:pt idx="2">
                  <c:v>52</c:v>
                </c:pt>
                <c:pt idx="3">
                  <c:v>52</c:v>
                </c:pt>
                <c:pt idx="4">
                  <c:v>54</c:v>
                </c:pt>
                <c:pt idx="5">
                  <c:v>57</c:v>
                </c:pt>
                <c:pt idx="6">
                  <c:v>61</c:v>
                </c:pt>
                <c:pt idx="7">
                  <c:v>65</c:v>
                </c:pt>
                <c:pt idx="8">
                  <c:v>68</c:v>
                </c:pt>
              </c:numCache>
            </c:numRef>
          </c:val>
        </c:ser>
        <c:ser>
          <c:idx val="6"/>
          <c:order val="4"/>
          <c:tx>
            <c:strRef>
              <c:f>Лист1!$A$10</c:f>
              <c:strCache>
                <c:ptCount val="1"/>
                <c:pt idx="0">
                  <c:v>South Asia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163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mtClean="0"/>
                      <a:t>164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Лист1!$B$3:$J$3</c:f>
              <c:strCache>
                <c:ptCount val="9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2021e</c:v>
                </c:pt>
                <c:pt idx="7">
                  <c:v>2022f</c:v>
                </c:pt>
                <c:pt idx="8">
                  <c:v>2023f</c:v>
                </c:pt>
              </c:strCache>
            </c:strRef>
          </c:cat>
          <c:val>
            <c:numRef>
              <c:f>Лист1!$B$10:$J$10</c:f>
              <c:numCache>
                <c:formatCode>General</c:formatCode>
                <c:ptCount val="9"/>
                <c:pt idx="0">
                  <c:v>117</c:v>
                </c:pt>
                <c:pt idx="1">
                  <c:v>111</c:v>
                </c:pt>
                <c:pt idx="2">
                  <c:v>116</c:v>
                </c:pt>
                <c:pt idx="3">
                  <c:v>131</c:v>
                </c:pt>
                <c:pt idx="4">
                  <c:v>139</c:v>
                </c:pt>
                <c:pt idx="5">
                  <c:v>147</c:v>
                </c:pt>
                <c:pt idx="6">
                  <c:v>157</c:v>
                </c:pt>
                <c:pt idx="7">
                  <c:v>164</c:v>
                </c:pt>
                <c:pt idx="8">
                  <c:v>172</c:v>
                </c:pt>
              </c:numCache>
            </c:numRef>
          </c:val>
        </c:ser>
        <c:ser>
          <c:idx val="7"/>
          <c:order val="5"/>
          <c:tx>
            <c:strRef>
              <c:f>Лист1!$A$11</c:f>
              <c:strCache>
                <c:ptCount val="1"/>
                <c:pt idx="0">
                  <c:v>Sub-Saharan Africa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Лист1!$B$3:$J$3</c:f>
              <c:strCache>
                <c:ptCount val="9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2021e</c:v>
                </c:pt>
                <c:pt idx="7">
                  <c:v>2022f</c:v>
                </c:pt>
                <c:pt idx="8">
                  <c:v>2023f</c:v>
                </c:pt>
              </c:strCache>
            </c:strRef>
          </c:cat>
          <c:val>
            <c:numRef>
              <c:f>Лист1!$B$11:$J$11</c:f>
              <c:numCache>
                <c:formatCode>General</c:formatCode>
                <c:ptCount val="9"/>
                <c:pt idx="0">
                  <c:v>42</c:v>
                </c:pt>
                <c:pt idx="1">
                  <c:v>39</c:v>
                </c:pt>
                <c:pt idx="2">
                  <c:v>42</c:v>
                </c:pt>
                <c:pt idx="3">
                  <c:v>49</c:v>
                </c:pt>
                <c:pt idx="4">
                  <c:v>47</c:v>
                </c:pt>
                <c:pt idx="5">
                  <c:v>43</c:v>
                </c:pt>
                <c:pt idx="6">
                  <c:v>49</c:v>
                </c:pt>
                <c:pt idx="7">
                  <c:v>53</c:v>
                </c:pt>
                <c:pt idx="8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4546112"/>
        <c:axId val="23185496"/>
      </c:barChart>
      <c:lineChart>
        <c:grouping val="standard"/>
        <c:varyColors val="0"/>
        <c:ser>
          <c:idx val="8"/>
          <c:order val="6"/>
          <c:tx>
            <c:strRef>
              <c:f>Лист1!$A$12</c:f>
              <c:strCache>
                <c:ptCount val="1"/>
                <c:pt idx="0">
                  <c:v>World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6.8376068376068376E-3"/>
                  <c:y val="1.25490206411626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735042735042735E-3"/>
                  <c:y val="6.27451032058136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4167010988246066E-2"/>
                  <c:y val="-4.3753393471855891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638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1.045751720096894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694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3675213675213675E-3"/>
                  <c:y val="1.882353096174409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722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711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3675213675213675E-3"/>
                  <c:y val="6.2745103205813467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781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1.3675213675212673E-3"/>
                  <c:y val="8.3660137607751532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794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mtClean="0"/>
                      <a:t>815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Лист1!$B$3:$J$3</c:f>
              <c:strCache>
                <c:ptCount val="9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2021e</c:v>
                </c:pt>
                <c:pt idx="7">
                  <c:v>2022f</c:v>
                </c:pt>
                <c:pt idx="8">
                  <c:v>2023f</c:v>
                </c:pt>
              </c:strCache>
            </c:strRef>
          </c:cat>
          <c:val>
            <c:numRef>
              <c:f>Лист1!$B$12:$J$12</c:f>
              <c:numCache>
                <c:formatCode>General</c:formatCode>
                <c:ptCount val="9"/>
                <c:pt idx="0">
                  <c:v>611</c:v>
                </c:pt>
                <c:pt idx="1">
                  <c:v>597</c:v>
                </c:pt>
                <c:pt idx="2">
                  <c:v>631</c:v>
                </c:pt>
                <c:pt idx="3">
                  <c:v>683</c:v>
                </c:pt>
                <c:pt idx="4">
                  <c:v>714</c:v>
                </c:pt>
                <c:pt idx="5">
                  <c:v>719</c:v>
                </c:pt>
                <c:pt idx="6">
                  <c:v>773</c:v>
                </c:pt>
                <c:pt idx="7">
                  <c:v>802</c:v>
                </c:pt>
                <c:pt idx="8">
                  <c:v>842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4546112"/>
        <c:axId val="23185496"/>
      </c:lineChart>
      <c:catAx>
        <c:axId val="334546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3185496"/>
        <c:crosses val="autoZero"/>
        <c:auto val="1"/>
        <c:lblAlgn val="ctr"/>
        <c:lblOffset val="100"/>
        <c:noMultiLvlLbl val="0"/>
      </c:catAx>
      <c:valAx>
        <c:axId val="23185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34546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3967386021191799E-2"/>
          <c:y val="0.20615839460653401"/>
          <c:w val="0.91905730533683305"/>
          <c:h val="0.581123211470514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Индия</c:v>
                </c:pt>
                <c:pt idx="1">
                  <c:v>Мексика</c:v>
                </c:pt>
                <c:pt idx="2">
                  <c:v>Китай</c:v>
                </c:pt>
                <c:pt idx="3">
                  <c:v>Филиппины</c:v>
                </c:pt>
                <c:pt idx="4">
                  <c:v>Египет</c:v>
                </c:pt>
                <c:pt idx="5">
                  <c:v>Пакистан</c:v>
                </c:pt>
                <c:pt idx="6">
                  <c:v>Багладеш</c:v>
                </c:pt>
                <c:pt idx="7">
                  <c:v>Нигерия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100</c:v>
                </c:pt>
                <c:pt idx="1">
                  <c:v>60</c:v>
                </c:pt>
                <c:pt idx="2">
                  <c:v>51</c:v>
                </c:pt>
                <c:pt idx="3">
                  <c:v>38</c:v>
                </c:pt>
                <c:pt idx="4">
                  <c:v>32</c:v>
                </c:pt>
                <c:pt idx="5">
                  <c:v>29</c:v>
                </c:pt>
                <c:pt idx="6">
                  <c:v>21</c:v>
                </c:pt>
                <c:pt idx="7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3432872"/>
        <c:axId val="473428952"/>
      </c:barChart>
      <c:catAx>
        <c:axId val="4734328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 b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473428952"/>
        <c:crosses val="autoZero"/>
        <c:auto val="1"/>
        <c:lblAlgn val="ctr"/>
        <c:lblOffset val="100"/>
        <c:noMultiLvlLbl val="0"/>
      </c:catAx>
      <c:valAx>
        <c:axId val="473428952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4734328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881566908103261E-2"/>
          <c:y val="8.8624304201582516E-2"/>
          <c:w val="0.92101086322543002"/>
          <c:h val="0.796973475390789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FFC000"/>
              </a:solidFill>
            </a:ln>
          </c:spPr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31,0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28,0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Тонга</c:v>
                </c:pt>
                <c:pt idx="1">
                  <c:v>Ливан</c:v>
                </c:pt>
                <c:pt idx="2">
                  <c:v>Самоа</c:v>
                </c:pt>
                <c:pt idx="3">
                  <c:v>Таджикистан</c:v>
                </c:pt>
                <c:pt idx="4">
                  <c:v>Киргизия</c:v>
                </c:pt>
                <c:pt idx="5">
                  <c:v>Гамбия</c:v>
                </c:pt>
                <c:pt idx="6">
                  <c:v>Гандурас</c:v>
                </c:pt>
                <c:pt idx="7">
                  <c:v>Сальвадор</c:v>
                </c:pt>
                <c:pt idx="8">
                  <c:v>Непал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50</c:v>
                </c:pt>
                <c:pt idx="1">
                  <c:v>38</c:v>
                </c:pt>
                <c:pt idx="2">
                  <c:v>34</c:v>
                </c:pt>
                <c:pt idx="3">
                  <c:v>32</c:v>
                </c:pt>
                <c:pt idx="4">
                  <c:v>31</c:v>
                </c:pt>
                <c:pt idx="5">
                  <c:v>28</c:v>
                </c:pt>
                <c:pt idx="6">
                  <c:v>27</c:v>
                </c:pt>
                <c:pt idx="7">
                  <c:v>24</c:v>
                </c:pt>
                <c:pt idx="8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3430128"/>
        <c:axId val="473429344"/>
      </c:barChart>
      <c:catAx>
        <c:axId val="4734301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473429344"/>
        <c:crosses val="autoZero"/>
        <c:auto val="1"/>
        <c:lblAlgn val="ctr"/>
        <c:lblOffset val="100"/>
        <c:noMultiLvlLbl val="0"/>
      </c:catAx>
      <c:valAx>
        <c:axId val="47342934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one"/>
        <c:crossAx val="4734301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0.70391</cdr:x>
      <cdr:y>0.82051</cdr:y>
    </cdr:from>
    <cdr:to>
      <cdr:x>0.72966</cdr:x>
      <cdr:y>0.84615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904656" y="4608512"/>
          <a:ext cx="216024" cy="144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0.72207</cdr:x>
      <cdr:y>0.84765</cdr:y>
    </cdr:from>
    <cdr:to>
      <cdr:x>0.74783</cdr:x>
      <cdr:y>0.87329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057056" y="4760912"/>
          <a:ext cx="216024" cy="144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0.55589</cdr:x>
      <cdr:y>0.08853</cdr:y>
    </cdr:from>
    <cdr:to>
      <cdr:x>0.58811</cdr:x>
      <cdr:y>0.66526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5169617" y="537702"/>
          <a:ext cx="299577" cy="3502742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0.27804</cdr:x>
      <cdr:y>0.36931</cdr:y>
    </cdr:from>
    <cdr:to>
      <cdr:x>0.31025</cdr:x>
      <cdr:y>0.65767</cdr:y>
    </cdr:to>
    <cdr:sp macro="" textlink="">
      <cdr:nvSpPr>
        <cdr:cNvPr id="3" name="Овал 2"/>
        <cdr:cNvSpPr/>
      </cdr:nvSpPr>
      <cdr:spPr>
        <a:xfrm xmlns:a="http://schemas.openxmlformats.org/drawingml/2006/main">
          <a:off x="2585679" y="2242984"/>
          <a:ext cx="299577" cy="1751371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0.43031</cdr:x>
      <cdr:y>0.35743</cdr:y>
    </cdr:from>
    <cdr:to>
      <cdr:x>0.46252</cdr:x>
      <cdr:y>0.70067</cdr:y>
    </cdr:to>
    <cdr:sp macro="" textlink="">
      <cdr:nvSpPr>
        <cdr:cNvPr id="4" name="Овал 3"/>
        <cdr:cNvSpPr/>
      </cdr:nvSpPr>
      <cdr:spPr>
        <a:xfrm xmlns:a="http://schemas.openxmlformats.org/drawingml/2006/main">
          <a:off x="4001766" y="1769270"/>
          <a:ext cx="299542" cy="1699045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0.63932</cdr:x>
      <cdr:y>0.07034</cdr:y>
    </cdr:from>
    <cdr:to>
      <cdr:x>0.68722</cdr:x>
      <cdr:y>0.88153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5945444" y="427192"/>
          <a:ext cx="445524" cy="492678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14015" cy="493712"/>
          </a:xfrm>
          <a:prstGeom prst="rect">
            <a:avLst/>
          </a:prstGeom>
        </p:spPr>
        <p:txBody>
          <a:bodyPr vert="horz" lIns="90611" tIns="45305" rIns="90611" bIns="4530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09079" y="2"/>
            <a:ext cx="2914015" cy="493712"/>
          </a:xfrm>
          <a:prstGeom prst="rect">
            <a:avLst/>
          </a:prstGeom>
        </p:spPr>
        <p:txBody>
          <a:bodyPr vert="horz" lIns="90611" tIns="45305" rIns="90611" bIns="45305" rtlCol="0"/>
          <a:lstStyle>
            <a:lvl1pPr algn="r">
              <a:defRPr sz="1200"/>
            </a:lvl1pPr>
          </a:lstStyle>
          <a:p>
            <a:fld id="{F6FC3461-C1AE-47C9-B0CA-91F06B907FCA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378825"/>
            <a:ext cx="2914015" cy="493712"/>
          </a:xfrm>
          <a:prstGeom prst="rect">
            <a:avLst/>
          </a:prstGeom>
        </p:spPr>
        <p:txBody>
          <a:bodyPr vert="horz" lIns="90611" tIns="45305" rIns="90611" bIns="4530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09079" y="9378825"/>
            <a:ext cx="2914015" cy="493712"/>
          </a:xfrm>
          <a:prstGeom prst="rect">
            <a:avLst/>
          </a:prstGeom>
        </p:spPr>
        <p:txBody>
          <a:bodyPr vert="horz" lIns="90611" tIns="45305" rIns="90611" bIns="45305" rtlCol="0" anchor="b"/>
          <a:lstStyle>
            <a:lvl1pPr algn="r">
              <a:defRPr sz="1200"/>
            </a:lvl1pPr>
          </a:lstStyle>
          <a:p>
            <a:fld id="{5E145067-C730-4F2A-84CD-E1458B29FA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7004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14015" cy="493712"/>
          </a:xfrm>
          <a:prstGeom prst="rect">
            <a:avLst/>
          </a:prstGeom>
        </p:spPr>
        <p:txBody>
          <a:bodyPr vert="horz" lIns="90611" tIns="45305" rIns="90611" bIns="4530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09079" y="2"/>
            <a:ext cx="2914015" cy="493712"/>
          </a:xfrm>
          <a:prstGeom prst="rect">
            <a:avLst/>
          </a:prstGeom>
        </p:spPr>
        <p:txBody>
          <a:bodyPr vert="horz" lIns="90611" tIns="45305" rIns="90611" bIns="45305" rtlCol="0"/>
          <a:lstStyle>
            <a:lvl1pPr algn="r">
              <a:defRPr sz="1200"/>
            </a:lvl1pPr>
          </a:lstStyle>
          <a:p>
            <a:fld id="{A166D0B5-58AC-401E-A13C-7EBE872DC8D2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11" tIns="45305" rIns="90611" bIns="4530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2465" y="4690270"/>
            <a:ext cx="5379720" cy="4443412"/>
          </a:xfrm>
          <a:prstGeom prst="rect">
            <a:avLst/>
          </a:prstGeom>
        </p:spPr>
        <p:txBody>
          <a:bodyPr vert="horz" lIns="90611" tIns="45305" rIns="90611" bIns="4530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14015" cy="493712"/>
          </a:xfrm>
          <a:prstGeom prst="rect">
            <a:avLst/>
          </a:prstGeom>
        </p:spPr>
        <p:txBody>
          <a:bodyPr vert="horz" lIns="90611" tIns="45305" rIns="90611" bIns="4530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09079" y="9378825"/>
            <a:ext cx="2914015" cy="493712"/>
          </a:xfrm>
          <a:prstGeom prst="rect">
            <a:avLst/>
          </a:prstGeom>
        </p:spPr>
        <p:txBody>
          <a:bodyPr vert="horz" lIns="90611" tIns="45305" rIns="90611" bIns="45305" rtlCol="0" anchor="b"/>
          <a:lstStyle>
            <a:lvl1pPr algn="r">
              <a:defRPr sz="1200"/>
            </a:lvl1pPr>
          </a:lstStyle>
          <a:p>
            <a:fld id="{57FCFF19-211A-47A3-986F-6ED4CA879F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90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8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B38F1-1334-45A1-A8E6-DBA7C69C82EE}" type="datetimeFigureOut">
              <a:rPr lang="ru-RU"/>
              <a:pPr>
                <a:defRPr/>
              </a:pPr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D1BEC-848E-41EE-8F1A-ECB3CBDBC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8E349-E86F-43BB-9693-A374E816B98D}" type="datetimeFigureOut">
              <a:rPr lang="ru-RU"/>
              <a:pPr>
                <a:defRPr/>
              </a:pPr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F0245-BCDF-49C0-8854-B17D4F71F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255" y="3797300"/>
            <a:ext cx="304680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255" y="6205567"/>
            <a:ext cx="304680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</a:t>
            </a:r>
            <a:r>
              <a:rPr lang="ru-RU" dirty="0"/>
              <a:t> г.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6D5B71E1-4C95-4E0E-82AA-C4C2E1DAE7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7" r="18281"/>
          <a:stretch/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475B42C9-D670-446A-9583-BD5571714E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1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49043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5">
            <a:extLst>
              <a:ext uri="{FF2B5EF4-FFF2-40B4-BE49-F238E27FC236}">
                <a16:creationId xmlns="" xmlns:a16="http://schemas.microsoft.com/office/drawing/2014/main" id="{34CC37E1-89DB-F54C-A285-B011317DB0C4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255" y="3797300"/>
            <a:ext cx="304680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255" y="6205567"/>
            <a:ext cx="304680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</a:t>
            </a:r>
            <a:r>
              <a:rPr lang="ru-RU" dirty="0"/>
              <a:t> г.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6D5B71E1-4C95-4E0E-82AA-C4C2E1DAE7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7" r="18281"/>
          <a:stretch/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475B42C9-D670-446A-9583-BD5571714E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1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03378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5">
            <a:extLst>
              <a:ext uri="{FF2B5EF4-FFF2-40B4-BE49-F238E27FC236}">
                <a16:creationId xmlns="" xmlns:a16="http://schemas.microsoft.com/office/drawing/2014/main" id="{868D1A79-0555-C24E-AC19-8597029C75B0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62" y="3797300"/>
            <a:ext cx="3444479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62" y="6205567"/>
            <a:ext cx="3444479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5B0CCE6C-1C13-42E8-8E94-10A9B14A53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59" y="431800"/>
            <a:ext cx="2728793" cy="9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64723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5">
            <a:extLst>
              <a:ext uri="{FF2B5EF4-FFF2-40B4-BE49-F238E27FC236}">
                <a16:creationId xmlns="" xmlns:a16="http://schemas.microsoft.com/office/drawing/2014/main" id="{20E5DCE5-DCC6-9D49-9FD7-9D01D8772A13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62" y="3797300"/>
            <a:ext cx="3444479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62" y="6205567"/>
            <a:ext cx="3444479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5B0CCE6C-1C13-42E8-8E94-10A9B14A53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59" y="431800"/>
            <a:ext cx="2728793" cy="9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24209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62" y="3797300"/>
            <a:ext cx="3444479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62" y="6205567"/>
            <a:ext cx="3444479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5B0CCE6C-1C13-42E8-8E94-10A9B14A53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59" y="431800"/>
            <a:ext cx="2728793" cy="9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97761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40008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зисы в 4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1" y="1971675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5" name="Текст 7">
            <a:extLst>
              <a:ext uri="{FF2B5EF4-FFF2-40B4-BE49-F238E27FC236}">
                <a16:creationId xmlns="" xmlns:a16="http://schemas.microsoft.com/office/drawing/2014/main" id="{19A166C2-0FC5-4C62-B1C8-A2E9D3DA35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88406" y="1971675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6" name="Текст 7">
            <a:extLst>
              <a:ext uri="{FF2B5EF4-FFF2-40B4-BE49-F238E27FC236}">
                <a16:creationId xmlns="" xmlns:a16="http://schemas.microsoft.com/office/drawing/2014/main" id="{7DF90D02-C38A-4C8E-BE27-B09AFCC1C4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52963" y="1971675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7" name="Текст 7">
            <a:extLst>
              <a:ext uri="{FF2B5EF4-FFF2-40B4-BE49-F238E27FC236}">
                <a16:creationId xmlns="" xmlns:a16="http://schemas.microsoft.com/office/drawing/2014/main" id="{FDC2D01E-6E23-46AF-88FD-5810F4C0FE1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817519" y="1971675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8" name="Текст 7">
            <a:extLst>
              <a:ext uri="{FF2B5EF4-FFF2-40B4-BE49-F238E27FC236}">
                <a16:creationId xmlns="" xmlns:a16="http://schemas.microsoft.com/office/drawing/2014/main" id="{8CD2E874-F798-449B-AF52-6E519928659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5041" y="4189628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9" name="Текст 7">
            <a:extLst>
              <a:ext uri="{FF2B5EF4-FFF2-40B4-BE49-F238E27FC236}">
                <a16:creationId xmlns="" xmlns:a16="http://schemas.microsoft.com/office/drawing/2014/main" id="{8D8FCC09-FB67-4021-814D-A90AB3AA44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488406" y="4189628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0" name="Текст 7">
            <a:extLst>
              <a:ext uri="{FF2B5EF4-FFF2-40B4-BE49-F238E27FC236}">
                <a16:creationId xmlns="" xmlns:a16="http://schemas.microsoft.com/office/drawing/2014/main" id="{F12346B4-8A43-495A-AB40-34684AAD887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652963" y="4189628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1" name="Текст 7">
            <a:extLst>
              <a:ext uri="{FF2B5EF4-FFF2-40B4-BE49-F238E27FC236}">
                <a16:creationId xmlns="" xmlns:a16="http://schemas.microsoft.com/office/drawing/2014/main" id="{5159B785-97A0-4186-AABD-4FE1A5BAF4B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817519" y="4189628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27402105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1" y="1971675"/>
            <a:ext cx="4165997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=""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52964" y="1971675"/>
            <a:ext cx="4165994" cy="4452938"/>
          </a:xfrm>
          <a:solidFill>
            <a:schemeClr val="bg2"/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55782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 в 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1" y="4942104"/>
            <a:ext cx="4165997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=""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5044" y="1971676"/>
            <a:ext cx="4165994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7" name="Текст 7">
            <a:extLst>
              <a:ext uri="{FF2B5EF4-FFF2-40B4-BE49-F238E27FC236}">
                <a16:creationId xmlns="" xmlns:a16="http://schemas.microsoft.com/office/drawing/2014/main" id="{F2786F94-0219-4D50-AE47-BFADD00557D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52960" y="4942104"/>
            <a:ext cx="4165997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9">
            <a:extLst>
              <a:ext uri="{FF2B5EF4-FFF2-40B4-BE49-F238E27FC236}">
                <a16:creationId xmlns="" xmlns:a16="http://schemas.microsoft.com/office/drawing/2014/main" id="{08194C61-3908-4D9E-ADA8-AD85B6B49F2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52963" y="1971676"/>
            <a:ext cx="4165994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23634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 в 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1" y="4942104"/>
            <a:ext cx="2707481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=""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5044" y="1971676"/>
            <a:ext cx="2707479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11" name="Текст 7">
            <a:extLst>
              <a:ext uri="{FF2B5EF4-FFF2-40B4-BE49-F238E27FC236}">
                <a16:creationId xmlns="" xmlns:a16="http://schemas.microsoft.com/office/drawing/2014/main" id="{DCBD97CA-2B21-43E5-B3A6-4E3A6887B72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9925" y="4942104"/>
            <a:ext cx="2725341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Рисунок 9">
            <a:extLst>
              <a:ext uri="{FF2B5EF4-FFF2-40B4-BE49-F238E27FC236}">
                <a16:creationId xmlns="" xmlns:a16="http://schemas.microsoft.com/office/drawing/2014/main" id="{9BB48594-CDF5-4760-829E-7067E397D54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209928" y="1971676"/>
            <a:ext cx="2725338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13" name="Текст 7">
            <a:extLst>
              <a:ext uri="{FF2B5EF4-FFF2-40B4-BE49-F238E27FC236}">
                <a16:creationId xmlns="" xmlns:a16="http://schemas.microsoft.com/office/drawing/2014/main" id="{8EDE3255-D331-473E-9F80-45DF45BC78A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3615" y="4942104"/>
            <a:ext cx="2725341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4" name="Рисунок 9">
            <a:extLst>
              <a:ext uri="{FF2B5EF4-FFF2-40B4-BE49-F238E27FC236}">
                <a16:creationId xmlns="" xmlns:a16="http://schemas.microsoft.com/office/drawing/2014/main" id="{988FBD5B-1F8B-4DA1-9167-A98867F784D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93618" y="1971676"/>
            <a:ext cx="2725338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780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F0BE2-A49E-4D8B-A33E-C26160103E3E}" type="datetimeFigureOut">
              <a:rPr lang="ru-RU"/>
              <a:pPr>
                <a:defRPr/>
              </a:pPr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6E135-89D3-4801-846F-A0382C2BA7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ое изображение с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2" y="1971675"/>
            <a:ext cx="8493917" cy="1771650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3">
            <a:extLst>
              <a:ext uri="{FF2B5EF4-FFF2-40B4-BE49-F238E27FC236}">
                <a16:creationId xmlns="" xmlns:a16="http://schemas.microsoft.com/office/drawing/2014/main" id="{A0A68313-7CA3-4A32-A17E-CB916613E00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5041" y="3990976"/>
            <a:ext cx="8493919" cy="2435225"/>
          </a:xfrm>
          <a:solidFill>
            <a:schemeClr val="bg2"/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24332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1" y="1971675"/>
            <a:ext cx="3443288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иаграмма 3">
            <a:extLst>
              <a:ext uri="{FF2B5EF4-FFF2-40B4-BE49-F238E27FC236}">
                <a16:creationId xmlns="" xmlns:a16="http://schemas.microsoft.com/office/drawing/2014/main" id="{7D19B8BF-6038-462B-B8EC-3BE4E63232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4652962" y="1971675"/>
            <a:ext cx="2006204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9" name="Диаграмма 3">
            <a:extLst>
              <a:ext uri="{FF2B5EF4-FFF2-40B4-BE49-F238E27FC236}">
                <a16:creationId xmlns="" xmlns:a16="http://schemas.microsoft.com/office/drawing/2014/main" id="{167A4ACF-9947-4AF0-89F5-3536622AB2A3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817519" y="1971675"/>
            <a:ext cx="2001440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68307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2" y="1971675"/>
            <a:ext cx="2707481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иаграмма 3">
            <a:extLst>
              <a:ext uri="{FF2B5EF4-FFF2-40B4-BE49-F238E27FC236}">
                <a16:creationId xmlns="" xmlns:a16="http://schemas.microsoft.com/office/drawing/2014/main" id="{7D19B8BF-6038-462B-B8EC-3BE4E63232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209926" y="1971675"/>
            <a:ext cx="5609034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40696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2" y="1971675"/>
            <a:ext cx="1999059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Таблица 6">
            <a:extLst>
              <a:ext uri="{FF2B5EF4-FFF2-40B4-BE49-F238E27FC236}">
                <a16:creationId xmlns=""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2488406" y="1971675"/>
            <a:ext cx="6330554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20126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Широкая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7" name="Таблица 6">
            <a:extLst>
              <a:ext uri="{FF2B5EF4-FFF2-40B4-BE49-F238E27FC236}">
                <a16:creationId xmlns=""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325040" y="1971675"/>
            <a:ext cx="8493920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26308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ая таблица с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2" y="1971675"/>
            <a:ext cx="8493917" cy="1771650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Таблица 6">
            <a:extLst>
              <a:ext uri="{FF2B5EF4-FFF2-40B4-BE49-F238E27FC236}">
                <a16:creationId xmlns=""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325040" y="4010025"/>
            <a:ext cx="8493920" cy="241458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652123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лайдов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62" y="3797299"/>
            <a:ext cx="4165997" cy="269240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63" y="1971675"/>
            <a:ext cx="4165997" cy="1089027"/>
          </a:xfrm>
        </p:spPr>
        <p:txBody>
          <a:bodyPr anchor="b"/>
          <a:lstStyle>
            <a:lvl1pPr>
              <a:spcBef>
                <a:spcPts val="0"/>
              </a:spcBef>
              <a:defRPr sz="1800" cap="none" spc="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Название презентации. </a:t>
            </a:r>
          </a:p>
          <a:p>
            <a:pPr lvl="0"/>
            <a:r>
              <a:rPr lang="ru-RU" dirty="0"/>
              <a:t>Личный финансовый план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3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pic>
        <p:nvPicPr>
          <p:cNvPr id="9" name="Рисунок 6">
            <a:extLst>
              <a:ext uri="{FF2B5EF4-FFF2-40B4-BE49-F238E27FC236}">
                <a16:creationId xmlns="" xmlns:a16="http://schemas.microsoft.com/office/drawing/2014/main" id="{2D09C9D3-356B-3846-94B4-E4F8438C66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1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08561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лайдов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5">
            <a:extLst>
              <a:ext uri="{FF2B5EF4-FFF2-40B4-BE49-F238E27FC236}">
                <a16:creationId xmlns="" xmlns:a16="http://schemas.microsoft.com/office/drawing/2014/main" id="{D60555C7-2B73-3049-8C33-F281723F5299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62" y="3797299"/>
            <a:ext cx="4165997" cy="269240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63" y="1971675"/>
            <a:ext cx="4165997" cy="1089027"/>
          </a:xfrm>
        </p:spPr>
        <p:txBody>
          <a:bodyPr anchor="b"/>
          <a:lstStyle>
            <a:lvl1pPr>
              <a:spcBef>
                <a:spcPts val="0"/>
              </a:spcBef>
              <a:defRPr sz="1800" cap="none" spc="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Название презентации. </a:t>
            </a:r>
          </a:p>
          <a:p>
            <a:pPr lvl="0"/>
            <a:r>
              <a:rPr lang="ru-RU" dirty="0"/>
              <a:t>Личный финансовый план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3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pic>
        <p:nvPicPr>
          <p:cNvPr id="12" name="Рисунок 6">
            <a:extLst>
              <a:ext uri="{FF2B5EF4-FFF2-40B4-BE49-F238E27FC236}">
                <a16:creationId xmlns="" xmlns:a16="http://schemas.microsoft.com/office/drawing/2014/main" id="{B34D0E2B-3A67-2B4B-B4DC-13F339FB52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1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88500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лайдов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5">
            <a:extLst>
              <a:ext uri="{FF2B5EF4-FFF2-40B4-BE49-F238E27FC236}">
                <a16:creationId xmlns="" xmlns:a16="http://schemas.microsoft.com/office/drawing/2014/main" id="{149720B7-F087-0D46-8716-D12F8DD56354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62" y="3797299"/>
            <a:ext cx="4165997" cy="269240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63" y="1971675"/>
            <a:ext cx="4165997" cy="1089027"/>
          </a:xfrm>
        </p:spPr>
        <p:txBody>
          <a:bodyPr anchor="b"/>
          <a:lstStyle>
            <a:lvl1pPr>
              <a:spcBef>
                <a:spcPts val="0"/>
              </a:spcBef>
              <a:defRPr sz="1800" cap="none" spc="0" baseline="0">
                <a:solidFill>
                  <a:schemeClr val="tx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Название презентации. </a:t>
            </a:r>
          </a:p>
          <a:p>
            <a:pPr lvl="0"/>
            <a:r>
              <a:rPr lang="ru-RU" dirty="0"/>
              <a:t>Личный финансовый план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3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pic>
        <p:nvPicPr>
          <p:cNvPr id="12" name="Рисунок 6">
            <a:extLst>
              <a:ext uri="{FF2B5EF4-FFF2-40B4-BE49-F238E27FC236}">
                <a16:creationId xmlns="" xmlns:a16="http://schemas.microsoft.com/office/drawing/2014/main" id="{DF16A914-AF66-C045-9B76-8BF5E52935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1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77171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 оглавлением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91037" y="3787775"/>
            <a:ext cx="4327922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3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=""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62" y="1104901"/>
            <a:ext cx="4165997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1" name="Рисунок 6">
            <a:extLst>
              <a:ext uri="{FF2B5EF4-FFF2-40B4-BE49-F238E27FC236}">
                <a16:creationId xmlns="" xmlns:a16="http://schemas.microsoft.com/office/drawing/2014/main" id="{1D350056-7D55-234D-9A03-20C0F8E9FB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1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152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4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C2B03-5941-429B-8784-5176D95CCD79}" type="datetimeFigureOut">
              <a:rPr lang="ru-RU"/>
              <a:pPr>
                <a:defRPr/>
              </a:pPr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6FA3B-1E99-439E-A260-C9645CF34C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 оглавлением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5">
            <a:extLst>
              <a:ext uri="{FF2B5EF4-FFF2-40B4-BE49-F238E27FC236}">
                <a16:creationId xmlns="" xmlns:a16="http://schemas.microsoft.com/office/drawing/2014/main" id="{576F7CF3-5215-9E41-B00F-A2467B5A4064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91037" y="3787775"/>
            <a:ext cx="4327922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3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=""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62" y="1104901"/>
            <a:ext cx="4165997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2" name="Рисунок 6">
            <a:extLst>
              <a:ext uri="{FF2B5EF4-FFF2-40B4-BE49-F238E27FC236}">
                <a16:creationId xmlns="" xmlns:a16="http://schemas.microsoft.com/office/drawing/2014/main" id="{BC34E9FA-E708-6144-89C3-CDB66D4AFC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1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39128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 оглавлением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5">
            <a:extLst>
              <a:ext uri="{FF2B5EF4-FFF2-40B4-BE49-F238E27FC236}">
                <a16:creationId xmlns="" xmlns:a16="http://schemas.microsoft.com/office/drawing/2014/main" id="{D893A5DB-B2E0-3B4E-9B24-2C07CA7DBDEE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91037" y="3787775"/>
            <a:ext cx="4327922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3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=""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62" y="1104901"/>
            <a:ext cx="4165997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2" name="Рисунок 6">
            <a:extLst>
              <a:ext uri="{FF2B5EF4-FFF2-40B4-BE49-F238E27FC236}">
                <a16:creationId xmlns="" xmlns:a16="http://schemas.microsoft.com/office/drawing/2014/main" id="{B285BCAC-AE70-3F4C-A015-C62A1A4A81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1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32294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 с крупным показателем 1">
    <p:bg>
      <p:bgPr>
        <a:gradFill>
          <a:gsLst>
            <a:gs pos="100000">
              <a:schemeClr val="accent2"/>
            </a:gs>
            <a:gs pos="0">
              <a:schemeClr val="accent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>
                <a:solidFill>
                  <a:prstClr val="white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AA99AE-6A35-4C1E-8082-A4A87B5CA52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="" xmlns:a16="http://schemas.microsoft.com/office/drawing/2014/main" id="{80C1A66E-447C-497E-B791-484EC723AC3C}"/>
              </a:ext>
            </a:extLst>
          </p:cNvPr>
          <p:cNvCxnSpPr/>
          <p:nvPr userDrawn="1"/>
        </p:nvCxnSpPr>
        <p:spPr>
          <a:xfrm>
            <a:off x="325042" y="863600"/>
            <a:ext cx="8493917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Текст 7">
            <a:extLst>
              <a:ext uri="{FF2B5EF4-FFF2-40B4-BE49-F238E27FC236}">
                <a16:creationId xmlns="" xmlns:a16="http://schemas.microsoft.com/office/drawing/2014/main" id="{328E8370-30AB-4722-8DBA-593A635980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52962" y="1971675"/>
            <a:ext cx="4165997" cy="4452938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7">
            <a:extLst>
              <a:ext uri="{FF2B5EF4-FFF2-40B4-BE49-F238E27FC236}">
                <a16:creationId xmlns="" xmlns:a16="http://schemas.microsoft.com/office/drawing/2014/main" id="{093F2368-AD98-4728-93E4-1B37173036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5042" y="1743075"/>
            <a:ext cx="4165997" cy="1857354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15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4%</a:t>
            </a:r>
            <a:endParaRPr lang="ru-RU" dirty="0"/>
          </a:p>
        </p:txBody>
      </p:sp>
      <p:sp>
        <p:nvSpPr>
          <p:cNvPr id="16" name="Текст 7">
            <a:extLst>
              <a:ext uri="{FF2B5EF4-FFF2-40B4-BE49-F238E27FC236}">
                <a16:creationId xmlns="" xmlns:a16="http://schemas.microsoft.com/office/drawing/2014/main" id="{35BF7473-8909-436F-9AC2-13A304FD55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25041" y="3838575"/>
            <a:ext cx="4165997" cy="2586039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подпись к показателю в несколько строк</a:t>
            </a:r>
          </a:p>
        </p:txBody>
      </p:sp>
      <p:pic>
        <p:nvPicPr>
          <p:cNvPr id="9" name="Рисунок 14">
            <a:extLst>
              <a:ext uri="{FF2B5EF4-FFF2-40B4-BE49-F238E27FC236}">
                <a16:creationId xmlns="" xmlns:a16="http://schemas.microsoft.com/office/drawing/2014/main" id="{8B871CEC-3811-5343-8FD4-E15214D6F1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41" y="437815"/>
            <a:ext cx="933016" cy="30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0820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 с крупным показателем 2">
    <p:bg>
      <p:bgPr>
        <a:gradFill>
          <a:gsLst>
            <a:gs pos="100000">
              <a:schemeClr val="accent6"/>
            </a:gs>
            <a:gs pos="0">
              <a:schemeClr val="accent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>
                <a:solidFill>
                  <a:prstClr val="white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AA99AE-6A35-4C1E-8082-A4A87B5CA52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="" xmlns:a16="http://schemas.microsoft.com/office/drawing/2014/main" id="{80C1A66E-447C-497E-B791-484EC723AC3C}"/>
              </a:ext>
            </a:extLst>
          </p:cNvPr>
          <p:cNvCxnSpPr/>
          <p:nvPr userDrawn="1"/>
        </p:nvCxnSpPr>
        <p:spPr>
          <a:xfrm>
            <a:off x="325042" y="863600"/>
            <a:ext cx="8493917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Текст 7">
            <a:extLst>
              <a:ext uri="{FF2B5EF4-FFF2-40B4-BE49-F238E27FC236}">
                <a16:creationId xmlns="" xmlns:a16="http://schemas.microsoft.com/office/drawing/2014/main" id="{328E8370-30AB-4722-8DBA-593A635980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52962" y="1971675"/>
            <a:ext cx="4165997" cy="4452938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7">
            <a:extLst>
              <a:ext uri="{FF2B5EF4-FFF2-40B4-BE49-F238E27FC236}">
                <a16:creationId xmlns="" xmlns:a16="http://schemas.microsoft.com/office/drawing/2014/main" id="{093F2368-AD98-4728-93E4-1B37173036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5042" y="1743075"/>
            <a:ext cx="4165997" cy="1857354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15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4%</a:t>
            </a:r>
            <a:endParaRPr lang="ru-RU" dirty="0"/>
          </a:p>
        </p:txBody>
      </p:sp>
      <p:sp>
        <p:nvSpPr>
          <p:cNvPr id="16" name="Текст 7">
            <a:extLst>
              <a:ext uri="{FF2B5EF4-FFF2-40B4-BE49-F238E27FC236}">
                <a16:creationId xmlns="" xmlns:a16="http://schemas.microsoft.com/office/drawing/2014/main" id="{35BF7473-8909-436F-9AC2-13A304FD55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25041" y="3838575"/>
            <a:ext cx="4165997" cy="2586039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подпись к показателю в несколько строк</a:t>
            </a:r>
          </a:p>
        </p:txBody>
      </p:sp>
      <p:pic>
        <p:nvPicPr>
          <p:cNvPr id="9" name="Рисунок 14">
            <a:extLst>
              <a:ext uri="{FF2B5EF4-FFF2-40B4-BE49-F238E27FC236}">
                <a16:creationId xmlns="" xmlns:a16="http://schemas.microsoft.com/office/drawing/2014/main" id="{38EFE22E-1DF4-C14C-9E2C-9B1D944171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41" y="437815"/>
            <a:ext cx="933016" cy="30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32331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ключ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3558" y="3844925"/>
            <a:ext cx="4327922" cy="2636838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Пункт приема корреспонденции: </a:t>
            </a:r>
          </a:p>
          <a:p>
            <a:pPr lvl="0"/>
            <a:r>
              <a:rPr lang="ru-RU" dirty="0"/>
              <a:t>Москва, </a:t>
            </a:r>
            <a:r>
              <a:rPr lang="ru-RU" dirty="0" err="1"/>
              <a:t>Сандуновский</a:t>
            </a:r>
            <a:r>
              <a:rPr lang="ru-RU" dirty="0"/>
              <a:t> пер., д. 3, стр. 1, телефон +7 495 621-09-61</a:t>
            </a:r>
          </a:p>
          <a:p>
            <a:pPr lvl="0"/>
            <a:r>
              <a:rPr lang="ru-RU" dirty="0"/>
              <a:t>Почтовый адрес: 107016, Москва, ул. Неглинная, д. 12</a:t>
            </a:r>
          </a:p>
          <a:p>
            <a:pPr lvl="0"/>
            <a:r>
              <a:rPr lang="ru-RU" dirty="0"/>
              <a:t>Контактный центр: 8 800 250-40-72, +7 495 771-91-00</a:t>
            </a:r>
          </a:p>
          <a:p>
            <a:pPr lvl="0"/>
            <a:r>
              <a:rPr lang="ru-RU" dirty="0"/>
              <a:t>Факс: +7 495 621-64-65, +7 495 621-62-88</a:t>
            </a:r>
          </a:p>
          <a:p>
            <a:pPr lvl="0"/>
            <a:r>
              <a:rPr lang="ru-RU" dirty="0"/>
              <a:t>Сайт: www.cbr.ru</a:t>
            </a:r>
          </a:p>
          <a:p>
            <a:pPr lvl="0"/>
            <a:r>
              <a:rPr lang="ru-RU" dirty="0"/>
              <a:t>Электронная почта: fps@cbr.ru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=""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62" y="1104901"/>
            <a:ext cx="4165997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Спасибо </a:t>
            </a:r>
          </a:p>
          <a:p>
            <a:pPr lvl="0"/>
            <a:r>
              <a:rPr lang="ru-RU" dirty="0"/>
              <a:t>за внимание</a:t>
            </a:r>
          </a:p>
        </p:txBody>
      </p:sp>
      <p:pic>
        <p:nvPicPr>
          <p:cNvPr id="8" name="Рисунок 6">
            <a:extLst>
              <a:ext uri="{FF2B5EF4-FFF2-40B4-BE49-F238E27FC236}">
                <a16:creationId xmlns="" xmlns:a16="http://schemas.microsoft.com/office/drawing/2014/main" id="{8FCCF32E-0F6E-4544-A5DF-207C316A6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1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35862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ключительный слайд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5042" y="4178300"/>
            <a:ext cx="8493918" cy="2303463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Служба по защите прав потребителей </a:t>
            </a:r>
          </a:p>
          <a:p>
            <a:pPr lvl="0"/>
            <a:r>
              <a:rPr lang="ru-RU" dirty="0"/>
              <a:t>финансовых услуг и миноритарных акционеров</a:t>
            </a:r>
          </a:p>
          <a:p>
            <a:pPr lvl="0"/>
            <a:r>
              <a:rPr lang="ru-RU" dirty="0"/>
              <a:t>Пункт приема корреспонденции: Москва, </a:t>
            </a:r>
            <a:r>
              <a:rPr lang="ru-RU" dirty="0" err="1"/>
              <a:t>Сандуновский</a:t>
            </a:r>
            <a:r>
              <a:rPr lang="ru-RU" dirty="0"/>
              <a:t> пер., д. 3, стр. 1, телефон +7 495 621-09-61</a:t>
            </a:r>
          </a:p>
          <a:p>
            <a:pPr lvl="0"/>
            <a:r>
              <a:rPr lang="ru-RU" dirty="0"/>
              <a:t>Почтовый адрес: 107016, Москва, ул. Неглинная, д. 12</a:t>
            </a:r>
          </a:p>
          <a:p>
            <a:pPr lvl="0"/>
            <a:r>
              <a:rPr lang="ru-RU" dirty="0"/>
              <a:t>Контактный центр: 8 800 250-40-72, +7 495 771-91-00</a:t>
            </a:r>
          </a:p>
          <a:p>
            <a:pPr lvl="0"/>
            <a:r>
              <a:rPr lang="ru-RU" dirty="0"/>
              <a:t>Факс: +7 495 621-64-65, +7 495 621-62-88</a:t>
            </a:r>
          </a:p>
          <a:p>
            <a:pPr lvl="0"/>
            <a:r>
              <a:rPr lang="ru-RU" dirty="0"/>
              <a:t>Сайт: www.cbr.ru</a:t>
            </a:r>
          </a:p>
          <a:p>
            <a:pPr lvl="0"/>
            <a:r>
              <a:rPr lang="ru-RU" dirty="0"/>
              <a:t>Электронная почта: fps@cbr.ru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502FD43A-C81A-4B12-B731-C0200E4E9C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1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4649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9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67B78-3A59-4B6F-85A9-1D71B650A041}" type="datetimeFigureOut">
              <a:rPr lang="ru-RU"/>
              <a:pPr>
                <a:defRPr/>
              </a:pPr>
              <a:t>14.06.2023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77E51-E1D6-4B75-97FA-D1A7AF5249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Разделитель с оглавлением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91037" y="3787775"/>
            <a:ext cx="4327922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5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=""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89" y="1104901"/>
            <a:ext cx="4165997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1" name="Рисунок 6">
            <a:extLst>
              <a:ext uri="{FF2B5EF4-FFF2-40B4-BE49-F238E27FC236}">
                <a16:creationId xmlns="" xmlns:a16="http://schemas.microsoft.com/office/drawing/2014/main" id="{1D350056-7D55-234D-9A03-20C0F8E9FB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71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255" y="3797300"/>
            <a:ext cx="304680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61C94846-A41A-46A4-82FC-F70C44E973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12"/>
          <a:stretch/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255" y="6205631"/>
            <a:ext cx="304680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</a:t>
            </a:r>
            <a:r>
              <a:rPr lang="ru-RU" dirty="0"/>
              <a:t> г.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1FF4B885-5B69-4FE3-925A-37317C9E4C7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826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255" y="3797300"/>
            <a:ext cx="304680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255" y="6205631"/>
            <a:ext cx="304680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</a:t>
            </a:r>
            <a:r>
              <a:rPr lang="ru-RU" dirty="0"/>
              <a:t> г.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6D5B71E1-4C95-4E0E-82AA-C4C2E1DAE7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7" r="18281"/>
          <a:stretch/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475B42C9-D670-446A-9583-BD5571714E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127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5">
            <a:extLst>
              <a:ext uri="{FF2B5EF4-FFF2-40B4-BE49-F238E27FC236}">
                <a16:creationId xmlns="" xmlns:a16="http://schemas.microsoft.com/office/drawing/2014/main" id="{34CC37E1-89DB-F54C-A285-B011317DB0C4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255" y="3797300"/>
            <a:ext cx="304680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255" y="6205631"/>
            <a:ext cx="304680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</a:t>
            </a:r>
            <a:r>
              <a:rPr lang="ru-RU" dirty="0"/>
              <a:t> г.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6D5B71E1-4C95-4E0E-82AA-C4C2E1DAE7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7" r="18281"/>
          <a:stretch/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475B42C9-D670-446A-9583-BD5571714E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8181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5">
            <a:extLst>
              <a:ext uri="{FF2B5EF4-FFF2-40B4-BE49-F238E27FC236}">
                <a16:creationId xmlns="" xmlns:a16="http://schemas.microsoft.com/office/drawing/2014/main" id="{868D1A79-0555-C24E-AC19-8597029C75B0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85" y="3797300"/>
            <a:ext cx="3444479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85" y="6205631"/>
            <a:ext cx="3444479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5B0CCE6C-1C13-42E8-8E94-10A9B14A53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2" y="431800"/>
            <a:ext cx="2728793" cy="9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5482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5">
            <a:extLst>
              <a:ext uri="{FF2B5EF4-FFF2-40B4-BE49-F238E27FC236}">
                <a16:creationId xmlns="" xmlns:a16="http://schemas.microsoft.com/office/drawing/2014/main" id="{20E5DCE5-DCC6-9D49-9FD7-9D01D8772A13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85" y="3797300"/>
            <a:ext cx="3444479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85" y="6205631"/>
            <a:ext cx="3444479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5B0CCE6C-1C13-42E8-8E94-10A9B14A53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2" y="431800"/>
            <a:ext cx="2728793" cy="9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40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99675-25E4-42DF-BCE5-CB28CA53F86A}" type="datetimeFigureOut">
              <a:rPr lang="ru-RU"/>
              <a:pPr>
                <a:defRPr/>
              </a:pPr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A7554-085F-475F-926B-B7C638963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85" y="3797300"/>
            <a:ext cx="3444479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85" y="6205631"/>
            <a:ext cx="3444479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5B0CCE6C-1C13-42E8-8E94-10A9B14A53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2" y="431800"/>
            <a:ext cx="2728793" cy="9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0995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436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зисы в 4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3" y="1971675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5" name="Текст 7">
            <a:extLst>
              <a:ext uri="{FF2B5EF4-FFF2-40B4-BE49-F238E27FC236}">
                <a16:creationId xmlns="" xmlns:a16="http://schemas.microsoft.com/office/drawing/2014/main" id="{19A166C2-0FC5-4C62-B1C8-A2E9D3DA35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88406" y="1971675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6" name="Текст 7">
            <a:extLst>
              <a:ext uri="{FF2B5EF4-FFF2-40B4-BE49-F238E27FC236}">
                <a16:creationId xmlns="" xmlns:a16="http://schemas.microsoft.com/office/drawing/2014/main" id="{7DF90D02-C38A-4C8E-BE27-B09AFCC1C4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52963" y="1971675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7" name="Текст 7">
            <a:extLst>
              <a:ext uri="{FF2B5EF4-FFF2-40B4-BE49-F238E27FC236}">
                <a16:creationId xmlns="" xmlns:a16="http://schemas.microsoft.com/office/drawing/2014/main" id="{FDC2D01E-6E23-46AF-88FD-5810F4C0FE1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817520" y="1971675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8" name="Текст 7">
            <a:extLst>
              <a:ext uri="{FF2B5EF4-FFF2-40B4-BE49-F238E27FC236}">
                <a16:creationId xmlns="" xmlns:a16="http://schemas.microsoft.com/office/drawing/2014/main" id="{8CD2E874-F798-449B-AF52-6E519928659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5043" y="4189628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9" name="Текст 7">
            <a:extLst>
              <a:ext uri="{FF2B5EF4-FFF2-40B4-BE49-F238E27FC236}">
                <a16:creationId xmlns="" xmlns:a16="http://schemas.microsoft.com/office/drawing/2014/main" id="{8D8FCC09-FB67-4021-814D-A90AB3AA44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488406" y="4189628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0" name="Текст 7">
            <a:extLst>
              <a:ext uri="{FF2B5EF4-FFF2-40B4-BE49-F238E27FC236}">
                <a16:creationId xmlns="" xmlns:a16="http://schemas.microsoft.com/office/drawing/2014/main" id="{F12346B4-8A43-495A-AB40-34684AAD887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652963" y="4189628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1" name="Текст 7">
            <a:extLst>
              <a:ext uri="{FF2B5EF4-FFF2-40B4-BE49-F238E27FC236}">
                <a16:creationId xmlns="" xmlns:a16="http://schemas.microsoft.com/office/drawing/2014/main" id="{5159B785-97A0-4186-AABD-4FE1A5BAF4B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817520" y="4189628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2618192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4" y="1971675"/>
            <a:ext cx="4165997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=""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52964" y="1971675"/>
            <a:ext cx="4165994" cy="4452938"/>
          </a:xfrm>
          <a:solidFill>
            <a:schemeClr val="bg2"/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9606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 в 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4" y="4942168"/>
            <a:ext cx="4165997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=""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5044" y="1971676"/>
            <a:ext cx="4165994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7" name="Текст 7">
            <a:extLst>
              <a:ext uri="{FF2B5EF4-FFF2-40B4-BE49-F238E27FC236}">
                <a16:creationId xmlns="" xmlns:a16="http://schemas.microsoft.com/office/drawing/2014/main" id="{F2786F94-0219-4D50-AE47-BFADD00557D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52992" y="4942168"/>
            <a:ext cx="4165997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9">
            <a:extLst>
              <a:ext uri="{FF2B5EF4-FFF2-40B4-BE49-F238E27FC236}">
                <a16:creationId xmlns="" xmlns:a16="http://schemas.microsoft.com/office/drawing/2014/main" id="{08194C61-3908-4D9E-ADA8-AD85B6B49F2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52964" y="1971676"/>
            <a:ext cx="4165994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8363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 в 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50" y="4942168"/>
            <a:ext cx="2707481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=""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5046" y="1971676"/>
            <a:ext cx="2707479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11" name="Текст 7">
            <a:extLst>
              <a:ext uri="{FF2B5EF4-FFF2-40B4-BE49-F238E27FC236}">
                <a16:creationId xmlns="" xmlns:a16="http://schemas.microsoft.com/office/drawing/2014/main" id="{DCBD97CA-2B21-43E5-B3A6-4E3A6887B72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9927" y="4942168"/>
            <a:ext cx="2725341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Рисунок 9">
            <a:extLst>
              <a:ext uri="{FF2B5EF4-FFF2-40B4-BE49-F238E27FC236}">
                <a16:creationId xmlns="" xmlns:a16="http://schemas.microsoft.com/office/drawing/2014/main" id="{9BB48594-CDF5-4760-829E-7067E397D54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209928" y="1971676"/>
            <a:ext cx="2725338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13" name="Текст 7">
            <a:extLst>
              <a:ext uri="{FF2B5EF4-FFF2-40B4-BE49-F238E27FC236}">
                <a16:creationId xmlns="" xmlns:a16="http://schemas.microsoft.com/office/drawing/2014/main" id="{8EDE3255-D331-473E-9F80-45DF45BC78A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3617" y="4942168"/>
            <a:ext cx="2725341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4" name="Рисунок 9">
            <a:extLst>
              <a:ext uri="{FF2B5EF4-FFF2-40B4-BE49-F238E27FC236}">
                <a16:creationId xmlns="" xmlns:a16="http://schemas.microsoft.com/office/drawing/2014/main" id="{988FBD5B-1F8B-4DA1-9167-A98867F784D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93618" y="1971676"/>
            <a:ext cx="2725338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4938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ое изображение с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7" y="1971675"/>
            <a:ext cx="8493917" cy="1771650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3">
            <a:extLst>
              <a:ext uri="{FF2B5EF4-FFF2-40B4-BE49-F238E27FC236}">
                <a16:creationId xmlns="" xmlns:a16="http://schemas.microsoft.com/office/drawing/2014/main" id="{A0A68313-7CA3-4A32-A17E-CB916613E00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5046" y="3990978"/>
            <a:ext cx="8493919" cy="2435225"/>
          </a:xfrm>
          <a:solidFill>
            <a:schemeClr val="bg2"/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77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2" y="1971675"/>
            <a:ext cx="3443288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иаграмма 3">
            <a:extLst>
              <a:ext uri="{FF2B5EF4-FFF2-40B4-BE49-F238E27FC236}">
                <a16:creationId xmlns="" xmlns:a16="http://schemas.microsoft.com/office/drawing/2014/main" id="{7D19B8BF-6038-462B-B8EC-3BE4E63232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4652962" y="1971675"/>
            <a:ext cx="2006204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9" name="Диаграмма 3">
            <a:extLst>
              <a:ext uri="{FF2B5EF4-FFF2-40B4-BE49-F238E27FC236}">
                <a16:creationId xmlns="" xmlns:a16="http://schemas.microsoft.com/office/drawing/2014/main" id="{167A4ACF-9947-4AF0-89F5-3536622AB2A3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817519" y="1971675"/>
            <a:ext cx="2001440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4778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50" y="1971675"/>
            <a:ext cx="2707481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иаграмма 3">
            <a:extLst>
              <a:ext uri="{FF2B5EF4-FFF2-40B4-BE49-F238E27FC236}">
                <a16:creationId xmlns="" xmlns:a16="http://schemas.microsoft.com/office/drawing/2014/main" id="{7D19B8BF-6038-462B-B8EC-3BE4E63232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209926" y="1971675"/>
            <a:ext cx="5609034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1367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3" y="1971675"/>
            <a:ext cx="1999059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Таблица 6">
            <a:extLst>
              <a:ext uri="{FF2B5EF4-FFF2-40B4-BE49-F238E27FC236}">
                <a16:creationId xmlns=""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2488408" y="1971675"/>
            <a:ext cx="6330554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912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6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17F28-350C-4FBB-8601-2D6DE5224782}" type="datetimeFigureOut">
              <a:rPr lang="ru-RU"/>
              <a:pPr>
                <a:defRPr/>
              </a:pPr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E4F88-E22B-444A-9E38-63B7F17491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Широкая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7" name="Таблица 6">
            <a:extLst>
              <a:ext uri="{FF2B5EF4-FFF2-40B4-BE49-F238E27FC236}">
                <a16:creationId xmlns=""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325042" y="1971675"/>
            <a:ext cx="8493920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855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ая таблица с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7" y="1971675"/>
            <a:ext cx="8493917" cy="1771650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Таблица 6">
            <a:extLst>
              <a:ext uri="{FF2B5EF4-FFF2-40B4-BE49-F238E27FC236}">
                <a16:creationId xmlns=""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325042" y="4010025"/>
            <a:ext cx="8493920" cy="241458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04065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лайдов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94" y="3797299"/>
            <a:ext cx="4165997" cy="269240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95" y="1971675"/>
            <a:ext cx="4165997" cy="1089027"/>
          </a:xfrm>
        </p:spPr>
        <p:txBody>
          <a:bodyPr anchor="b"/>
          <a:lstStyle>
            <a:lvl1pPr>
              <a:spcBef>
                <a:spcPts val="0"/>
              </a:spcBef>
              <a:defRPr sz="1800" cap="none" spc="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Название презентации. </a:t>
            </a:r>
          </a:p>
          <a:p>
            <a:pPr lvl="0"/>
            <a:r>
              <a:rPr lang="ru-RU" dirty="0"/>
              <a:t>Личный финансовый план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5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pic>
        <p:nvPicPr>
          <p:cNvPr id="9" name="Рисунок 6">
            <a:extLst>
              <a:ext uri="{FF2B5EF4-FFF2-40B4-BE49-F238E27FC236}">
                <a16:creationId xmlns="" xmlns:a16="http://schemas.microsoft.com/office/drawing/2014/main" id="{2D09C9D3-356B-3846-94B4-E4F8438C66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6471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лайдов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5">
            <a:extLst>
              <a:ext uri="{FF2B5EF4-FFF2-40B4-BE49-F238E27FC236}">
                <a16:creationId xmlns="" xmlns:a16="http://schemas.microsoft.com/office/drawing/2014/main" id="{D60555C7-2B73-3049-8C33-F281723F5299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94" y="3797299"/>
            <a:ext cx="4165997" cy="269240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95" y="1971675"/>
            <a:ext cx="4165997" cy="1089027"/>
          </a:xfrm>
        </p:spPr>
        <p:txBody>
          <a:bodyPr anchor="b"/>
          <a:lstStyle>
            <a:lvl1pPr>
              <a:spcBef>
                <a:spcPts val="0"/>
              </a:spcBef>
              <a:defRPr sz="1800" cap="none" spc="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Название презентации. </a:t>
            </a:r>
          </a:p>
          <a:p>
            <a:pPr lvl="0"/>
            <a:r>
              <a:rPr lang="ru-RU" dirty="0"/>
              <a:t>Личный финансовый план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5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pic>
        <p:nvPicPr>
          <p:cNvPr id="12" name="Рисунок 6">
            <a:extLst>
              <a:ext uri="{FF2B5EF4-FFF2-40B4-BE49-F238E27FC236}">
                <a16:creationId xmlns="" xmlns:a16="http://schemas.microsoft.com/office/drawing/2014/main" id="{B34D0E2B-3A67-2B4B-B4DC-13F339FB52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5776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лайдов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5">
            <a:extLst>
              <a:ext uri="{FF2B5EF4-FFF2-40B4-BE49-F238E27FC236}">
                <a16:creationId xmlns="" xmlns:a16="http://schemas.microsoft.com/office/drawing/2014/main" id="{149720B7-F087-0D46-8716-D12F8DD56354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94" y="3797299"/>
            <a:ext cx="4165997" cy="269240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95" y="1971675"/>
            <a:ext cx="4165997" cy="1089027"/>
          </a:xfrm>
        </p:spPr>
        <p:txBody>
          <a:bodyPr anchor="b"/>
          <a:lstStyle>
            <a:lvl1pPr>
              <a:spcBef>
                <a:spcPts val="0"/>
              </a:spcBef>
              <a:defRPr sz="1800" cap="none" spc="0" baseline="0">
                <a:solidFill>
                  <a:schemeClr val="tx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Название презентации. </a:t>
            </a:r>
          </a:p>
          <a:p>
            <a:pPr lvl="0"/>
            <a:r>
              <a:rPr lang="ru-RU" dirty="0"/>
              <a:t>Личный финансовый план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5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pic>
        <p:nvPicPr>
          <p:cNvPr id="12" name="Рисунок 6">
            <a:extLst>
              <a:ext uri="{FF2B5EF4-FFF2-40B4-BE49-F238E27FC236}">
                <a16:creationId xmlns="" xmlns:a16="http://schemas.microsoft.com/office/drawing/2014/main" id="{DF16A914-AF66-C045-9B76-8BF5E52935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623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 оглавлением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91037" y="3787775"/>
            <a:ext cx="4327922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5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=""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94" y="1104901"/>
            <a:ext cx="4165997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1" name="Рисунок 6">
            <a:extLst>
              <a:ext uri="{FF2B5EF4-FFF2-40B4-BE49-F238E27FC236}">
                <a16:creationId xmlns="" xmlns:a16="http://schemas.microsoft.com/office/drawing/2014/main" id="{1D350056-7D55-234D-9A03-20C0F8E9FB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669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 оглавлением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5">
            <a:extLst>
              <a:ext uri="{FF2B5EF4-FFF2-40B4-BE49-F238E27FC236}">
                <a16:creationId xmlns="" xmlns:a16="http://schemas.microsoft.com/office/drawing/2014/main" id="{576F7CF3-5215-9E41-B00F-A2467B5A4064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91037" y="3787775"/>
            <a:ext cx="4327922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5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=""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94" y="1104901"/>
            <a:ext cx="4165997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2" name="Рисунок 6">
            <a:extLst>
              <a:ext uri="{FF2B5EF4-FFF2-40B4-BE49-F238E27FC236}">
                <a16:creationId xmlns="" xmlns:a16="http://schemas.microsoft.com/office/drawing/2014/main" id="{BC34E9FA-E708-6144-89C3-CDB66D4AFC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5066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 оглавлением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5">
            <a:extLst>
              <a:ext uri="{FF2B5EF4-FFF2-40B4-BE49-F238E27FC236}">
                <a16:creationId xmlns="" xmlns:a16="http://schemas.microsoft.com/office/drawing/2014/main" id="{D893A5DB-B2E0-3B4E-9B24-2C07CA7DBDEE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91037" y="3787775"/>
            <a:ext cx="4327922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5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=""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94" y="1104901"/>
            <a:ext cx="4165997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2" name="Рисунок 6">
            <a:extLst>
              <a:ext uri="{FF2B5EF4-FFF2-40B4-BE49-F238E27FC236}">
                <a16:creationId xmlns="" xmlns:a16="http://schemas.microsoft.com/office/drawing/2014/main" id="{B285BCAC-AE70-3F4C-A015-C62A1A4A81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154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 с крупным показателем 1">
    <p:bg>
      <p:bgPr>
        <a:gradFill>
          <a:gsLst>
            <a:gs pos="100000">
              <a:schemeClr val="accent2"/>
            </a:gs>
            <a:gs pos="0">
              <a:schemeClr val="accent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>
                <a:solidFill>
                  <a:prstClr val="white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AA99AE-6A35-4C1E-8082-A4A87B5CA52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="" xmlns:a16="http://schemas.microsoft.com/office/drawing/2014/main" id="{80C1A66E-447C-497E-B791-484EC723AC3C}"/>
              </a:ext>
            </a:extLst>
          </p:cNvPr>
          <p:cNvCxnSpPr/>
          <p:nvPr userDrawn="1"/>
        </p:nvCxnSpPr>
        <p:spPr>
          <a:xfrm>
            <a:off x="325047" y="863600"/>
            <a:ext cx="8493917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Текст 7">
            <a:extLst>
              <a:ext uri="{FF2B5EF4-FFF2-40B4-BE49-F238E27FC236}">
                <a16:creationId xmlns="" xmlns:a16="http://schemas.microsoft.com/office/drawing/2014/main" id="{328E8370-30AB-4722-8DBA-593A635980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52994" y="1971675"/>
            <a:ext cx="4165997" cy="4452938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7">
            <a:extLst>
              <a:ext uri="{FF2B5EF4-FFF2-40B4-BE49-F238E27FC236}">
                <a16:creationId xmlns="" xmlns:a16="http://schemas.microsoft.com/office/drawing/2014/main" id="{093F2368-AD98-4728-93E4-1B37173036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5044" y="1743075"/>
            <a:ext cx="4165997" cy="1857354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15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4%</a:t>
            </a:r>
            <a:endParaRPr lang="ru-RU" dirty="0"/>
          </a:p>
        </p:txBody>
      </p:sp>
      <p:sp>
        <p:nvSpPr>
          <p:cNvPr id="16" name="Текст 7">
            <a:extLst>
              <a:ext uri="{FF2B5EF4-FFF2-40B4-BE49-F238E27FC236}">
                <a16:creationId xmlns="" xmlns:a16="http://schemas.microsoft.com/office/drawing/2014/main" id="{35BF7473-8909-436F-9AC2-13A304FD55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25044" y="3838578"/>
            <a:ext cx="4165997" cy="2586039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подпись к показателю в несколько строк</a:t>
            </a:r>
          </a:p>
        </p:txBody>
      </p:sp>
      <p:pic>
        <p:nvPicPr>
          <p:cNvPr id="9" name="Рисунок 14">
            <a:extLst>
              <a:ext uri="{FF2B5EF4-FFF2-40B4-BE49-F238E27FC236}">
                <a16:creationId xmlns="" xmlns:a16="http://schemas.microsoft.com/office/drawing/2014/main" id="{8B871CEC-3811-5343-8FD4-E15214D6F1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41" y="437818"/>
            <a:ext cx="933016" cy="30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9283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 с крупным показателем 2">
    <p:bg>
      <p:bgPr>
        <a:gradFill>
          <a:gsLst>
            <a:gs pos="100000">
              <a:schemeClr val="accent6"/>
            </a:gs>
            <a:gs pos="0">
              <a:schemeClr val="accent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>
                <a:solidFill>
                  <a:prstClr val="white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AA99AE-6A35-4C1E-8082-A4A87B5CA52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="" xmlns:a16="http://schemas.microsoft.com/office/drawing/2014/main" id="{80C1A66E-447C-497E-B791-484EC723AC3C}"/>
              </a:ext>
            </a:extLst>
          </p:cNvPr>
          <p:cNvCxnSpPr/>
          <p:nvPr userDrawn="1"/>
        </p:nvCxnSpPr>
        <p:spPr>
          <a:xfrm>
            <a:off x="325047" y="863600"/>
            <a:ext cx="8493917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Текст 7">
            <a:extLst>
              <a:ext uri="{FF2B5EF4-FFF2-40B4-BE49-F238E27FC236}">
                <a16:creationId xmlns="" xmlns:a16="http://schemas.microsoft.com/office/drawing/2014/main" id="{328E8370-30AB-4722-8DBA-593A635980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52994" y="1971675"/>
            <a:ext cx="4165997" cy="4452938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7">
            <a:extLst>
              <a:ext uri="{FF2B5EF4-FFF2-40B4-BE49-F238E27FC236}">
                <a16:creationId xmlns="" xmlns:a16="http://schemas.microsoft.com/office/drawing/2014/main" id="{093F2368-AD98-4728-93E4-1B37173036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5044" y="1743075"/>
            <a:ext cx="4165997" cy="1857354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15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4%</a:t>
            </a:r>
            <a:endParaRPr lang="ru-RU" dirty="0"/>
          </a:p>
        </p:txBody>
      </p:sp>
      <p:sp>
        <p:nvSpPr>
          <p:cNvPr id="16" name="Текст 7">
            <a:extLst>
              <a:ext uri="{FF2B5EF4-FFF2-40B4-BE49-F238E27FC236}">
                <a16:creationId xmlns="" xmlns:a16="http://schemas.microsoft.com/office/drawing/2014/main" id="{35BF7473-8909-436F-9AC2-13A304FD55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25044" y="3838578"/>
            <a:ext cx="4165997" cy="2586039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подпись к показателю в несколько строк</a:t>
            </a:r>
          </a:p>
        </p:txBody>
      </p:sp>
      <p:pic>
        <p:nvPicPr>
          <p:cNvPr id="9" name="Рисунок 14">
            <a:extLst>
              <a:ext uri="{FF2B5EF4-FFF2-40B4-BE49-F238E27FC236}">
                <a16:creationId xmlns="" xmlns:a16="http://schemas.microsoft.com/office/drawing/2014/main" id="{38EFE22E-1DF4-C14C-9E2C-9B1D944171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41" y="437818"/>
            <a:ext cx="933016" cy="30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483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F00ED-03D4-4F3F-8E19-03F5E5DC666A}" type="datetimeFigureOut">
              <a:rPr lang="ru-RU"/>
              <a:pPr>
                <a:defRPr/>
              </a:pPr>
              <a:t>14.06.2023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A640A-E141-4975-B8CF-2C193B2D16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ключ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3559" y="3844925"/>
            <a:ext cx="4327922" cy="2636838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Пункт приема корреспонденции: </a:t>
            </a:r>
          </a:p>
          <a:p>
            <a:pPr lvl="0"/>
            <a:r>
              <a:rPr lang="ru-RU" dirty="0"/>
              <a:t>Москва, </a:t>
            </a:r>
            <a:r>
              <a:rPr lang="ru-RU" dirty="0" err="1"/>
              <a:t>Сандуновский</a:t>
            </a:r>
            <a:r>
              <a:rPr lang="ru-RU" dirty="0"/>
              <a:t> пер., д. 3, стр. 1, телефон +7 495 621-09-61</a:t>
            </a:r>
          </a:p>
          <a:p>
            <a:pPr lvl="0"/>
            <a:r>
              <a:rPr lang="ru-RU" dirty="0"/>
              <a:t>Почтовый адрес: 107016, Москва, ул. Неглинная, д. 12</a:t>
            </a:r>
          </a:p>
          <a:p>
            <a:pPr lvl="0"/>
            <a:r>
              <a:rPr lang="ru-RU" dirty="0"/>
              <a:t>Контактный центр: 8 800 250-40-72, +7 495 771-91-00</a:t>
            </a:r>
          </a:p>
          <a:p>
            <a:pPr lvl="0"/>
            <a:r>
              <a:rPr lang="ru-RU" dirty="0"/>
              <a:t>Факс: +7 495 621-64-65, +7 495 621-62-88</a:t>
            </a:r>
          </a:p>
          <a:p>
            <a:pPr lvl="0"/>
            <a:r>
              <a:rPr lang="ru-RU" dirty="0"/>
              <a:t>Сайт: www.cbr.ru</a:t>
            </a:r>
          </a:p>
          <a:p>
            <a:pPr lvl="0"/>
            <a:r>
              <a:rPr lang="ru-RU" dirty="0"/>
              <a:t>Электронная почта: fps@cbr.ru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=""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94" y="1104901"/>
            <a:ext cx="4165997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Спасибо </a:t>
            </a:r>
          </a:p>
          <a:p>
            <a:pPr lvl="0"/>
            <a:r>
              <a:rPr lang="ru-RU" dirty="0"/>
              <a:t>за внимание</a:t>
            </a:r>
          </a:p>
        </p:txBody>
      </p:sp>
      <p:pic>
        <p:nvPicPr>
          <p:cNvPr id="8" name="Рисунок 6">
            <a:extLst>
              <a:ext uri="{FF2B5EF4-FFF2-40B4-BE49-F238E27FC236}">
                <a16:creationId xmlns="" xmlns:a16="http://schemas.microsoft.com/office/drawing/2014/main" id="{8FCCF32E-0F6E-4544-A5DF-207C316A6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9227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ключительный слайд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5042" y="4178307"/>
            <a:ext cx="8493918" cy="2303463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Служба по защите прав потребителей </a:t>
            </a:r>
          </a:p>
          <a:p>
            <a:pPr lvl="0"/>
            <a:r>
              <a:rPr lang="ru-RU" dirty="0"/>
              <a:t>финансовых услуг и миноритарных акционеров</a:t>
            </a:r>
          </a:p>
          <a:p>
            <a:pPr lvl="0"/>
            <a:r>
              <a:rPr lang="ru-RU" dirty="0"/>
              <a:t>Пункт приема корреспонденции: Москва, </a:t>
            </a:r>
            <a:r>
              <a:rPr lang="ru-RU" dirty="0" err="1"/>
              <a:t>Сандуновский</a:t>
            </a:r>
            <a:r>
              <a:rPr lang="ru-RU" dirty="0"/>
              <a:t> пер., д. 3, стр. 1, телефон +7 495 621-09-61</a:t>
            </a:r>
          </a:p>
          <a:p>
            <a:pPr lvl="0"/>
            <a:r>
              <a:rPr lang="ru-RU" dirty="0"/>
              <a:t>Почтовый адрес: 107016, Москва, ул. Неглинная, д. 12</a:t>
            </a:r>
          </a:p>
          <a:p>
            <a:pPr lvl="0"/>
            <a:r>
              <a:rPr lang="ru-RU" dirty="0"/>
              <a:t>Контактный центр: 8 800 250-40-72, +7 495 771-91-00</a:t>
            </a:r>
          </a:p>
          <a:p>
            <a:pPr lvl="0"/>
            <a:r>
              <a:rPr lang="ru-RU" dirty="0"/>
              <a:t>Факс: +7 495 621-64-65, +7 495 621-62-88</a:t>
            </a:r>
          </a:p>
          <a:p>
            <a:pPr lvl="0"/>
            <a:r>
              <a:rPr lang="ru-RU" dirty="0"/>
              <a:t>Сайт: www.cbr.ru</a:t>
            </a:r>
          </a:p>
          <a:p>
            <a:pPr lvl="0"/>
            <a:r>
              <a:rPr lang="ru-RU" dirty="0"/>
              <a:t>Электронная почта: fps@cbr.ru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502FD43A-C81A-4B12-B731-C0200E4E9C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0465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255" y="3797300"/>
            <a:ext cx="304680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61C94846-A41A-46A4-82FC-F70C44E973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12"/>
          <a:stretch/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255" y="6205627"/>
            <a:ext cx="304680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</a:t>
            </a:r>
            <a:r>
              <a:rPr lang="ru-RU" dirty="0"/>
              <a:t> г.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1FF4B885-5B69-4FE3-925A-37317C9E4C7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0226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255" y="3797300"/>
            <a:ext cx="304680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255" y="6205627"/>
            <a:ext cx="304680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</a:t>
            </a:r>
            <a:r>
              <a:rPr lang="ru-RU" dirty="0"/>
              <a:t> г.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6D5B71E1-4C95-4E0E-82AA-C4C2E1DAE7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7" r="18281"/>
          <a:stretch/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475B42C9-D670-446A-9583-BD5571714E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8246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5">
            <a:extLst>
              <a:ext uri="{FF2B5EF4-FFF2-40B4-BE49-F238E27FC236}">
                <a16:creationId xmlns="" xmlns:a16="http://schemas.microsoft.com/office/drawing/2014/main" id="{34CC37E1-89DB-F54C-A285-B011317DB0C4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255" y="3797300"/>
            <a:ext cx="304680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255" y="6205627"/>
            <a:ext cx="304680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</a:t>
            </a:r>
            <a:r>
              <a:rPr lang="ru-RU" dirty="0"/>
              <a:t> г.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6D5B71E1-4C95-4E0E-82AA-C4C2E1DAE7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7" r="18281"/>
          <a:stretch/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475B42C9-D670-446A-9583-BD5571714E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79929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5">
            <a:extLst>
              <a:ext uri="{FF2B5EF4-FFF2-40B4-BE49-F238E27FC236}">
                <a16:creationId xmlns="" xmlns:a16="http://schemas.microsoft.com/office/drawing/2014/main" id="{868D1A79-0555-C24E-AC19-8597029C75B0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85" y="3797300"/>
            <a:ext cx="3444479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85" y="6205627"/>
            <a:ext cx="3444479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5B0CCE6C-1C13-42E8-8E94-10A9B14A53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2" y="431800"/>
            <a:ext cx="2728793" cy="9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72160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5">
            <a:extLst>
              <a:ext uri="{FF2B5EF4-FFF2-40B4-BE49-F238E27FC236}">
                <a16:creationId xmlns="" xmlns:a16="http://schemas.microsoft.com/office/drawing/2014/main" id="{20E5DCE5-DCC6-9D49-9FD7-9D01D8772A13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85" y="3797300"/>
            <a:ext cx="3444479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85" y="6205627"/>
            <a:ext cx="3444479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5B0CCE6C-1C13-42E8-8E94-10A9B14A53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2" y="431800"/>
            <a:ext cx="2728793" cy="9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57077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85" y="3797300"/>
            <a:ext cx="3444479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85" y="6205627"/>
            <a:ext cx="3444479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5B0CCE6C-1C13-42E8-8E94-10A9B14A53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2" y="431800"/>
            <a:ext cx="2728793" cy="9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5929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18245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зисы в 4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3" y="1971675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5" name="Текст 7">
            <a:extLst>
              <a:ext uri="{FF2B5EF4-FFF2-40B4-BE49-F238E27FC236}">
                <a16:creationId xmlns="" xmlns:a16="http://schemas.microsoft.com/office/drawing/2014/main" id="{19A166C2-0FC5-4C62-B1C8-A2E9D3DA35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88406" y="1971675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6" name="Текст 7">
            <a:extLst>
              <a:ext uri="{FF2B5EF4-FFF2-40B4-BE49-F238E27FC236}">
                <a16:creationId xmlns="" xmlns:a16="http://schemas.microsoft.com/office/drawing/2014/main" id="{7DF90D02-C38A-4C8E-BE27-B09AFCC1C4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52963" y="1971675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7" name="Текст 7">
            <a:extLst>
              <a:ext uri="{FF2B5EF4-FFF2-40B4-BE49-F238E27FC236}">
                <a16:creationId xmlns="" xmlns:a16="http://schemas.microsoft.com/office/drawing/2014/main" id="{FDC2D01E-6E23-46AF-88FD-5810F4C0FE1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817520" y="1971675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8" name="Текст 7">
            <a:extLst>
              <a:ext uri="{FF2B5EF4-FFF2-40B4-BE49-F238E27FC236}">
                <a16:creationId xmlns="" xmlns:a16="http://schemas.microsoft.com/office/drawing/2014/main" id="{8CD2E874-F798-449B-AF52-6E519928659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5043" y="4189628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9" name="Текст 7">
            <a:extLst>
              <a:ext uri="{FF2B5EF4-FFF2-40B4-BE49-F238E27FC236}">
                <a16:creationId xmlns="" xmlns:a16="http://schemas.microsoft.com/office/drawing/2014/main" id="{8D8FCC09-FB67-4021-814D-A90AB3AA44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488406" y="4189628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0" name="Текст 7">
            <a:extLst>
              <a:ext uri="{FF2B5EF4-FFF2-40B4-BE49-F238E27FC236}">
                <a16:creationId xmlns="" xmlns:a16="http://schemas.microsoft.com/office/drawing/2014/main" id="{F12346B4-8A43-495A-AB40-34684AAD887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652963" y="4189628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1" name="Текст 7">
            <a:extLst>
              <a:ext uri="{FF2B5EF4-FFF2-40B4-BE49-F238E27FC236}">
                <a16:creationId xmlns="" xmlns:a16="http://schemas.microsoft.com/office/drawing/2014/main" id="{5159B785-97A0-4186-AABD-4FE1A5BAF4B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817520" y="4189628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093045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5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5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0144A-5800-4023-81CE-AA48D630A0D2}" type="datetimeFigureOut">
              <a:rPr lang="ru-RU"/>
              <a:pPr>
                <a:defRPr/>
              </a:pPr>
              <a:t>14.06.2023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B670F-10B5-44D4-9ECE-CB1FACDC84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4" y="1971675"/>
            <a:ext cx="4165997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=""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52964" y="1971675"/>
            <a:ext cx="4165994" cy="4452938"/>
          </a:xfrm>
          <a:solidFill>
            <a:schemeClr val="bg2"/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39580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 в 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4" y="4942164"/>
            <a:ext cx="4165997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=""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5044" y="1971676"/>
            <a:ext cx="4165994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7" name="Текст 7">
            <a:extLst>
              <a:ext uri="{FF2B5EF4-FFF2-40B4-BE49-F238E27FC236}">
                <a16:creationId xmlns="" xmlns:a16="http://schemas.microsoft.com/office/drawing/2014/main" id="{F2786F94-0219-4D50-AE47-BFADD00557D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52990" y="4942164"/>
            <a:ext cx="4165997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9">
            <a:extLst>
              <a:ext uri="{FF2B5EF4-FFF2-40B4-BE49-F238E27FC236}">
                <a16:creationId xmlns="" xmlns:a16="http://schemas.microsoft.com/office/drawing/2014/main" id="{08194C61-3908-4D9E-ADA8-AD85B6B49F2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52964" y="1971676"/>
            <a:ext cx="4165994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0325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 в 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50" y="4942164"/>
            <a:ext cx="2707481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=""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5046" y="1971676"/>
            <a:ext cx="2707479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11" name="Текст 7">
            <a:extLst>
              <a:ext uri="{FF2B5EF4-FFF2-40B4-BE49-F238E27FC236}">
                <a16:creationId xmlns="" xmlns:a16="http://schemas.microsoft.com/office/drawing/2014/main" id="{DCBD97CA-2B21-43E5-B3A6-4E3A6887B72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9927" y="4942164"/>
            <a:ext cx="2725341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Рисунок 9">
            <a:extLst>
              <a:ext uri="{FF2B5EF4-FFF2-40B4-BE49-F238E27FC236}">
                <a16:creationId xmlns="" xmlns:a16="http://schemas.microsoft.com/office/drawing/2014/main" id="{9BB48594-CDF5-4760-829E-7067E397D54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209928" y="1971676"/>
            <a:ext cx="2725338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13" name="Текст 7">
            <a:extLst>
              <a:ext uri="{FF2B5EF4-FFF2-40B4-BE49-F238E27FC236}">
                <a16:creationId xmlns="" xmlns:a16="http://schemas.microsoft.com/office/drawing/2014/main" id="{8EDE3255-D331-473E-9F80-45DF45BC78A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3617" y="4942164"/>
            <a:ext cx="2725341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4" name="Рисунок 9">
            <a:extLst>
              <a:ext uri="{FF2B5EF4-FFF2-40B4-BE49-F238E27FC236}">
                <a16:creationId xmlns="" xmlns:a16="http://schemas.microsoft.com/office/drawing/2014/main" id="{988FBD5B-1F8B-4DA1-9167-A98867F784D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93618" y="1971676"/>
            <a:ext cx="2725338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17996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ое изображение с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7" y="1971675"/>
            <a:ext cx="8493917" cy="1771650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3">
            <a:extLst>
              <a:ext uri="{FF2B5EF4-FFF2-40B4-BE49-F238E27FC236}">
                <a16:creationId xmlns="" xmlns:a16="http://schemas.microsoft.com/office/drawing/2014/main" id="{A0A68313-7CA3-4A32-A17E-CB916613E00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5046" y="3990978"/>
            <a:ext cx="8493919" cy="2435225"/>
          </a:xfrm>
          <a:solidFill>
            <a:schemeClr val="bg2"/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96504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2" y="1971675"/>
            <a:ext cx="3443288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иаграмма 3">
            <a:extLst>
              <a:ext uri="{FF2B5EF4-FFF2-40B4-BE49-F238E27FC236}">
                <a16:creationId xmlns="" xmlns:a16="http://schemas.microsoft.com/office/drawing/2014/main" id="{7D19B8BF-6038-462B-B8EC-3BE4E63232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4652962" y="1971675"/>
            <a:ext cx="2006204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9" name="Диаграмма 3">
            <a:extLst>
              <a:ext uri="{FF2B5EF4-FFF2-40B4-BE49-F238E27FC236}">
                <a16:creationId xmlns="" xmlns:a16="http://schemas.microsoft.com/office/drawing/2014/main" id="{167A4ACF-9947-4AF0-89F5-3536622AB2A3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817519" y="1971675"/>
            <a:ext cx="2001440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9735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50" y="1971675"/>
            <a:ext cx="2707481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иаграмма 3">
            <a:extLst>
              <a:ext uri="{FF2B5EF4-FFF2-40B4-BE49-F238E27FC236}">
                <a16:creationId xmlns="" xmlns:a16="http://schemas.microsoft.com/office/drawing/2014/main" id="{7D19B8BF-6038-462B-B8EC-3BE4E63232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209926" y="1971675"/>
            <a:ext cx="5609034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01695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3" y="1971675"/>
            <a:ext cx="1999059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Таблица 6">
            <a:extLst>
              <a:ext uri="{FF2B5EF4-FFF2-40B4-BE49-F238E27FC236}">
                <a16:creationId xmlns=""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2488408" y="1971675"/>
            <a:ext cx="6330554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39677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Широкая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7" name="Таблица 6">
            <a:extLst>
              <a:ext uri="{FF2B5EF4-FFF2-40B4-BE49-F238E27FC236}">
                <a16:creationId xmlns=""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325042" y="1971675"/>
            <a:ext cx="8493920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06863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ая таблица с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7" y="1971675"/>
            <a:ext cx="8493917" cy="1771650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Таблица 6">
            <a:extLst>
              <a:ext uri="{FF2B5EF4-FFF2-40B4-BE49-F238E27FC236}">
                <a16:creationId xmlns=""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325042" y="4010025"/>
            <a:ext cx="8493920" cy="241458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274983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лайдов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92" y="3797299"/>
            <a:ext cx="4165997" cy="269240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93" y="1971675"/>
            <a:ext cx="4165997" cy="1089027"/>
          </a:xfrm>
        </p:spPr>
        <p:txBody>
          <a:bodyPr anchor="b"/>
          <a:lstStyle>
            <a:lvl1pPr>
              <a:spcBef>
                <a:spcPts val="0"/>
              </a:spcBef>
              <a:defRPr sz="1800" cap="none" spc="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Название презентации. </a:t>
            </a:r>
          </a:p>
          <a:p>
            <a:pPr lvl="0"/>
            <a:r>
              <a:rPr lang="ru-RU" dirty="0"/>
              <a:t>Личный финансовый план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5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pic>
        <p:nvPicPr>
          <p:cNvPr id="9" name="Рисунок 6">
            <a:extLst>
              <a:ext uri="{FF2B5EF4-FFF2-40B4-BE49-F238E27FC236}">
                <a16:creationId xmlns="" xmlns:a16="http://schemas.microsoft.com/office/drawing/2014/main" id="{2D09C9D3-356B-3846-94B4-E4F8438C66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913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7E41-697D-4EA0-81AE-41228FC72D3F}" type="datetimeFigureOut">
              <a:rPr lang="ru-RU"/>
              <a:pPr>
                <a:defRPr/>
              </a:pPr>
              <a:t>14.06.2023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70AE2-3648-4CA3-A95F-F213E974E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лайдов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5">
            <a:extLst>
              <a:ext uri="{FF2B5EF4-FFF2-40B4-BE49-F238E27FC236}">
                <a16:creationId xmlns="" xmlns:a16="http://schemas.microsoft.com/office/drawing/2014/main" id="{D60555C7-2B73-3049-8C33-F281723F5299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92" y="3797299"/>
            <a:ext cx="4165997" cy="269240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93" y="1971675"/>
            <a:ext cx="4165997" cy="1089027"/>
          </a:xfrm>
        </p:spPr>
        <p:txBody>
          <a:bodyPr anchor="b"/>
          <a:lstStyle>
            <a:lvl1pPr>
              <a:spcBef>
                <a:spcPts val="0"/>
              </a:spcBef>
              <a:defRPr sz="1800" cap="none" spc="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Название презентации. </a:t>
            </a:r>
          </a:p>
          <a:p>
            <a:pPr lvl="0"/>
            <a:r>
              <a:rPr lang="ru-RU" dirty="0"/>
              <a:t>Личный финансовый план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5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pic>
        <p:nvPicPr>
          <p:cNvPr id="12" name="Рисунок 6">
            <a:extLst>
              <a:ext uri="{FF2B5EF4-FFF2-40B4-BE49-F238E27FC236}">
                <a16:creationId xmlns="" xmlns:a16="http://schemas.microsoft.com/office/drawing/2014/main" id="{B34D0E2B-3A67-2B4B-B4DC-13F339FB52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87045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лайдов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5">
            <a:extLst>
              <a:ext uri="{FF2B5EF4-FFF2-40B4-BE49-F238E27FC236}">
                <a16:creationId xmlns="" xmlns:a16="http://schemas.microsoft.com/office/drawing/2014/main" id="{149720B7-F087-0D46-8716-D12F8DD56354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92" y="3797299"/>
            <a:ext cx="4165997" cy="269240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93" y="1971675"/>
            <a:ext cx="4165997" cy="1089027"/>
          </a:xfrm>
        </p:spPr>
        <p:txBody>
          <a:bodyPr anchor="b"/>
          <a:lstStyle>
            <a:lvl1pPr>
              <a:spcBef>
                <a:spcPts val="0"/>
              </a:spcBef>
              <a:defRPr sz="1800" cap="none" spc="0" baseline="0">
                <a:solidFill>
                  <a:schemeClr val="tx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Название презентации. </a:t>
            </a:r>
          </a:p>
          <a:p>
            <a:pPr lvl="0"/>
            <a:r>
              <a:rPr lang="ru-RU" dirty="0"/>
              <a:t>Личный финансовый план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5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pic>
        <p:nvPicPr>
          <p:cNvPr id="12" name="Рисунок 6">
            <a:extLst>
              <a:ext uri="{FF2B5EF4-FFF2-40B4-BE49-F238E27FC236}">
                <a16:creationId xmlns="" xmlns:a16="http://schemas.microsoft.com/office/drawing/2014/main" id="{DF16A914-AF66-C045-9B76-8BF5E52935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03552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 оглавлением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91037" y="3787775"/>
            <a:ext cx="4327922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5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=""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92" y="1104901"/>
            <a:ext cx="4165997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1" name="Рисунок 6">
            <a:extLst>
              <a:ext uri="{FF2B5EF4-FFF2-40B4-BE49-F238E27FC236}">
                <a16:creationId xmlns="" xmlns:a16="http://schemas.microsoft.com/office/drawing/2014/main" id="{1D350056-7D55-234D-9A03-20C0F8E9FB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89354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 оглавлением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5">
            <a:extLst>
              <a:ext uri="{FF2B5EF4-FFF2-40B4-BE49-F238E27FC236}">
                <a16:creationId xmlns="" xmlns:a16="http://schemas.microsoft.com/office/drawing/2014/main" id="{576F7CF3-5215-9E41-B00F-A2467B5A4064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91037" y="3787775"/>
            <a:ext cx="4327922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5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=""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92" y="1104901"/>
            <a:ext cx="4165997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2" name="Рисунок 6">
            <a:extLst>
              <a:ext uri="{FF2B5EF4-FFF2-40B4-BE49-F238E27FC236}">
                <a16:creationId xmlns="" xmlns:a16="http://schemas.microsoft.com/office/drawing/2014/main" id="{BC34E9FA-E708-6144-89C3-CDB66D4AFC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92065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 оглавлением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5">
            <a:extLst>
              <a:ext uri="{FF2B5EF4-FFF2-40B4-BE49-F238E27FC236}">
                <a16:creationId xmlns="" xmlns:a16="http://schemas.microsoft.com/office/drawing/2014/main" id="{D893A5DB-B2E0-3B4E-9B24-2C07CA7DBDEE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91037" y="3787775"/>
            <a:ext cx="4327922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5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=""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92" y="1104901"/>
            <a:ext cx="4165997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2" name="Рисунок 6">
            <a:extLst>
              <a:ext uri="{FF2B5EF4-FFF2-40B4-BE49-F238E27FC236}">
                <a16:creationId xmlns="" xmlns:a16="http://schemas.microsoft.com/office/drawing/2014/main" id="{B285BCAC-AE70-3F4C-A015-C62A1A4A81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96491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 с крупным показателем 1">
    <p:bg>
      <p:bgPr>
        <a:gradFill>
          <a:gsLst>
            <a:gs pos="100000">
              <a:schemeClr val="accent2"/>
            </a:gs>
            <a:gs pos="0">
              <a:schemeClr val="accent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>
                <a:solidFill>
                  <a:prstClr val="white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AA99AE-6A35-4C1E-8082-A4A87B5CA52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="" xmlns:a16="http://schemas.microsoft.com/office/drawing/2014/main" id="{80C1A66E-447C-497E-B791-484EC723AC3C}"/>
              </a:ext>
            </a:extLst>
          </p:cNvPr>
          <p:cNvCxnSpPr/>
          <p:nvPr userDrawn="1"/>
        </p:nvCxnSpPr>
        <p:spPr>
          <a:xfrm>
            <a:off x="325047" y="863600"/>
            <a:ext cx="8493917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Текст 7">
            <a:extLst>
              <a:ext uri="{FF2B5EF4-FFF2-40B4-BE49-F238E27FC236}">
                <a16:creationId xmlns="" xmlns:a16="http://schemas.microsoft.com/office/drawing/2014/main" id="{328E8370-30AB-4722-8DBA-593A635980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52992" y="1971675"/>
            <a:ext cx="4165997" cy="4452938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7">
            <a:extLst>
              <a:ext uri="{FF2B5EF4-FFF2-40B4-BE49-F238E27FC236}">
                <a16:creationId xmlns="" xmlns:a16="http://schemas.microsoft.com/office/drawing/2014/main" id="{093F2368-AD98-4728-93E4-1B37173036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5044" y="1743075"/>
            <a:ext cx="4165997" cy="1857354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15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4%</a:t>
            </a:r>
            <a:endParaRPr lang="ru-RU" dirty="0"/>
          </a:p>
        </p:txBody>
      </p:sp>
      <p:sp>
        <p:nvSpPr>
          <p:cNvPr id="16" name="Текст 7">
            <a:extLst>
              <a:ext uri="{FF2B5EF4-FFF2-40B4-BE49-F238E27FC236}">
                <a16:creationId xmlns="" xmlns:a16="http://schemas.microsoft.com/office/drawing/2014/main" id="{35BF7473-8909-436F-9AC2-13A304FD55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25044" y="3838578"/>
            <a:ext cx="4165997" cy="2586039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подпись к показателю в несколько строк</a:t>
            </a:r>
          </a:p>
        </p:txBody>
      </p:sp>
      <p:pic>
        <p:nvPicPr>
          <p:cNvPr id="9" name="Рисунок 14">
            <a:extLst>
              <a:ext uri="{FF2B5EF4-FFF2-40B4-BE49-F238E27FC236}">
                <a16:creationId xmlns="" xmlns:a16="http://schemas.microsoft.com/office/drawing/2014/main" id="{8B871CEC-3811-5343-8FD4-E15214D6F1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41" y="437818"/>
            <a:ext cx="933016" cy="30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21550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 с крупным показателем 2">
    <p:bg>
      <p:bgPr>
        <a:gradFill>
          <a:gsLst>
            <a:gs pos="100000">
              <a:schemeClr val="accent6"/>
            </a:gs>
            <a:gs pos="0">
              <a:schemeClr val="accent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>
                <a:solidFill>
                  <a:prstClr val="white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AA99AE-6A35-4C1E-8082-A4A87B5CA52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="" xmlns:a16="http://schemas.microsoft.com/office/drawing/2014/main" id="{80C1A66E-447C-497E-B791-484EC723AC3C}"/>
              </a:ext>
            </a:extLst>
          </p:cNvPr>
          <p:cNvCxnSpPr/>
          <p:nvPr userDrawn="1"/>
        </p:nvCxnSpPr>
        <p:spPr>
          <a:xfrm>
            <a:off x="325047" y="863600"/>
            <a:ext cx="8493917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Текст 7">
            <a:extLst>
              <a:ext uri="{FF2B5EF4-FFF2-40B4-BE49-F238E27FC236}">
                <a16:creationId xmlns="" xmlns:a16="http://schemas.microsoft.com/office/drawing/2014/main" id="{328E8370-30AB-4722-8DBA-593A635980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52992" y="1971675"/>
            <a:ext cx="4165997" cy="4452938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7">
            <a:extLst>
              <a:ext uri="{FF2B5EF4-FFF2-40B4-BE49-F238E27FC236}">
                <a16:creationId xmlns="" xmlns:a16="http://schemas.microsoft.com/office/drawing/2014/main" id="{093F2368-AD98-4728-93E4-1B37173036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5044" y="1743075"/>
            <a:ext cx="4165997" cy="1857354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15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4%</a:t>
            </a:r>
            <a:endParaRPr lang="ru-RU" dirty="0"/>
          </a:p>
        </p:txBody>
      </p:sp>
      <p:sp>
        <p:nvSpPr>
          <p:cNvPr id="16" name="Текст 7">
            <a:extLst>
              <a:ext uri="{FF2B5EF4-FFF2-40B4-BE49-F238E27FC236}">
                <a16:creationId xmlns="" xmlns:a16="http://schemas.microsoft.com/office/drawing/2014/main" id="{35BF7473-8909-436F-9AC2-13A304FD55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25044" y="3838578"/>
            <a:ext cx="4165997" cy="2586039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подпись к показателю в несколько строк</a:t>
            </a:r>
          </a:p>
        </p:txBody>
      </p:sp>
      <p:pic>
        <p:nvPicPr>
          <p:cNvPr id="9" name="Рисунок 14">
            <a:extLst>
              <a:ext uri="{FF2B5EF4-FFF2-40B4-BE49-F238E27FC236}">
                <a16:creationId xmlns="" xmlns:a16="http://schemas.microsoft.com/office/drawing/2014/main" id="{38EFE22E-1DF4-C14C-9E2C-9B1D944171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41" y="437818"/>
            <a:ext cx="933016" cy="30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89325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ключ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3559" y="3844925"/>
            <a:ext cx="4327922" cy="2636838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Пункт приема корреспонденции: </a:t>
            </a:r>
          </a:p>
          <a:p>
            <a:pPr lvl="0"/>
            <a:r>
              <a:rPr lang="ru-RU" dirty="0"/>
              <a:t>Москва, </a:t>
            </a:r>
            <a:r>
              <a:rPr lang="ru-RU" dirty="0" err="1"/>
              <a:t>Сандуновский</a:t>
            </a:r>
            <a:r>
              <a:rPr lang="ru-RU" dirty="0"/>
              <a:t> пер., д. 3, стр. 1, телефон +7 495 621-09-61</a:t>
            </a:r>
          </a:p>
          <a:p>
            <a:pPr lvl="0"/>
            <a:r>
              <a:rPr lang="ru-RU" dirty="0"/>
              <a:t>Почтовый адрес: 107016, Москва, ул. Неглинная, д. 12</a:t>
            </a:r>
          </a:p>
          <a:p>
            <a:pPr lvl="0"/>
            <a:r>
              <a:rPr lang="ru-RU" dirty="0"/>
              <a:t>Контактный центр: 8 800 250-40-72, +7 495 771-91-00</a:t>
            </a:r>
          </a:p>
          <a:p>
            <a:pPr lvl="0"/>
            <a:r>
              <a:rPr lang="ru-RU" dirty="0"/>
              <a:t>Факс: +7 495 621-64-65, +7 495 621-62-88</a:t>
            </a:r>
          </a:p>
          <a:p>
            <a:pPr lvl="0"/>
            <a:r>
              <a:rPr lang="ru-RU" dirty="0"/>
              <a:t>Сайт: www.cbr.ru</a:t>
            </a:r>
          </a:p>
          <a:p>
            <a:pPr lvl="0"/>
            <a:r>
              <a:rPr lang="ru-RU" dirty="0"/>
              <a:t>Электронная почта: fps@cbr.ru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=""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92" y="1104901"/>
            <a:ext cx="4165997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Спасибо </a:t>
            </a:r>
          </a:p>
          <a:p>
            <a:pPr lvl="0"/>
            <a:r>
              <a:rPr lang="ru-RU" dirty="0"/>
              <a:t>за внимание</a:t>
            </a:r>
          </a:p>
        </p:txBody>
      </p:sp>
      <p:pic>
        <p:nvPicPr>
          <p:cNvPr id="8" name="Рисунок 6">
            <a:extLst>
              <a:ext uri="{FF2B5EF4-FFF2-40B4-BE49-F238E27FC236}">
                <a16:creationId xmlns="" xmlns:a16="http://schemas.microsoft.com/office/drawing/2014/main" id="{8FCCF32E-0F6E-4544-A5DF-207C316A6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6073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ключительный слайд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5042" y="4178307"/>
            <a:ext cx="8493918" cy="2303463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Служба по защите прав потребителей </a:t>
            </a:r>
          </a:p>
          <a:p>
            <a:pPr lvl="0"/>
            <a:r>
              <a:rPr lang="ru-RU" dirty="0"/>
              <a:t>финансовых услуг и миноритарных акционеров</a:t>
            </a:r>
          </a:p>
          <a:p>
            <a:pPr lvl="0"/>
            <a:r>
              <a:rPr lang="ru-RU" dirty="0"/>
              <a:t>Пункт приема корреспонденции: Москва, </a:t>
            </a:r>
            <a:r>
              <a:rPr lang="ru-RU" dirty="0" err="1"/>
              <a:t>Сандуновский</a:t>
            </a:r>
            <a:r>
              <a:rPr lang="ru-RU" dirty="0"/>
              <a:t> пер., д. 3, стр. 1, телефон +7 495 621-09-61</a:t>
            </a:r>
          </a:p>
          <a:p>
            <a:pPr lvl="0"/>
            <a:r>
              <a:rPr lang="ru-RU" dirty="0"/>
              <a:t>Почтовый адрес: 107016, Москва, ул. Неглинная, д. 12</a:t>
            </a:r>
          </a:p>
          <a:p>
            <a:pPr lvl="0"/>
            <a:r>
              <a:rPr lang="ru-RU" dirty="0"/>
              <a:t>Контактный центр: 8 800 250-40-72, +7 495 771-91-00</a:t>
            </a:r>
          </a:p>
          <a:p>
            <a:pPr lvl="0"/>
            <a:r>
              <a:rPr lang="ru-RU" dirty="0"/>
              <a:t>Факс: +7 495 621-64-65, +7 495 621-62-88</a:t>
            </a:r>
          </a:p>
          <a:p>
            <a:pPr lvl="0"/>
            <a:r>
              <a:rPr lang="ru-RU" dirty="0"/>
              <a:t>Сайт: www.cbr.ru</a:t>
            </a:r>
          </a:p>
          <a:p>
            <a:pPr lvl="0"/>
            <a:r>
              <a:rPr lang="ru-RU" dirty="0"/>
              <a:t>Электронная почта: fps@cbr.ru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502FD43A-C81A-4B12-B731-C0200E4E9C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90692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255" y="3797300"/>
            <a:ext cx="304680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61C94846-A41A-46A4-82FC-F70C44E973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12"/>
          <a:stretch/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255" y="6205603"/>
            <a:ext cx="304680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</a:t>
            </a:r>
            <a:r>
              <a:rPr lang="ru-RU" dirty="0"/>
              <a:t> г.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1FF4B885-5B69-4FE3-925A-37317C9E4C7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906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B850A-A24A-4CF5-A032-5E0A3E78EC63}" type="datetimeFigureOut">
              <a:rPr lang="ru-RU"/>
              <a:pPr>
                <a:defRPr/>
              </a:pPr>
              <a:t>14.06.2023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02206-3963-49A8-866F-37AE58E0E1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255" y="3797300"/>
            <a:ext cx="304680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255" y="6205603"/>
            <a:ext cx="304680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</a:t>
            </a:r>
            <a:r>
              <a:rPr lang="ru-RU" dirty="0"/>
              <a:t> г.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6D5B71E1-4C95-4E0E-82AA-C4C2E1DAE7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7" r="18281"/>
          <a:stretch/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475B42C9-D670-446A-9583-BD5571714E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73760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5">
            <a:extLst>
              <a:ext uri="{FF2B5EF4-FFF2-40B4-BE49-F238E27FC236}">
                <a16:creationId xmlns="" xmlns:a16="http://schemas.microsoft.com/office/drawing/2014/main" id="{34CC37E1-89DB-F54C-A285-B011317DB0C4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255" y="3797300"/>
            <a:ext cx="304680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255" y="6205603"/>
            <a:ext cx="304680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</a:t>
            </a:r>
            <a:r>
              <a:rPr lang="ru-RU" dirty="0"/>
              <a:t> г.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6D5B71E1-4C95-4E0E-82AA-C4C2E1DAE7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7" r="18281"/>
          <a:stretch/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475B42C9-D670-446A-9583-BD5571714E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07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5">
            <a:extLst>
              <a:ext uri="{FF2B5EF4-FFF2-40B4-BE49-F238E27FC236}">
                <a16:creationId xmlns="" xmlns:a16="http://schemas.microsoft.com/office/drawing/2014/main" id="{868D1A79-0555-C24E-AC19-8597029C75B0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80" y="3797300"/>
            <a:ext cx="3444479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80" y="6205603"/>
            <a:ext cx="3444479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5B0CCE6C-1C13-42E8-8E94-10A9B14A53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2" y="431800"/>
            <a:ext cx="2728793" cy="9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80582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5">
            <a:extLst>
              <a:ext uri="{FF2B5EF4-FFF2-40B4-BE49-F238E27FC236}">
                <a16:creationId xmlns="" xmlns:a16="http://schemas.microsoft.com/office/drawing/2014/main" id="{20E5DCE5-DCC6-9D49-9FD7-9D01D8772A13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80" y="3797300"/>
            <a:ext cx="3444479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80" y="6205603"/>
            <a:ext cx="3444479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5B0CCE6C-1C13-42E8-8E94-10A9B14A53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2" y="431800"/>
            <a:ext cx="2728793" cy="9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16459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80" y="3797300"/>
            <a:ext cx="3444479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80" y="6205603"/>
            <a:ext cx="3444479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5B0CCE6C-1C13-42E8-8E94-10A9B14A53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2" y="431800"/>
            <a:ext cx="2728793" cy="9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73088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48093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зисы в 4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3" y="1971675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5" name="Текст 7">
            <a:extLst>
              <a:ext uri="{FF2B5EF4-FFF2-40B4-BE49-F238E27FC236}">
                <a16:creationId xmlns="" xmlns:a16="http://schemas.microsoft.com/office/drawing/2014/main" id="{19A166C2-0FC5-4C62-B1C8-A2E9D3DA35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88406" y="1971675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6" name="Текст 7">
            <a:extLst>
              <a:ext uri="{FF2B5EF4-FFF2-40B4-BE49-F238E27FC236}">
                <a16:creationId xmlns="" xmlns:a16="http://schemas.microsoft.com/office/drawing/2014/main" id="{7DF90D02-C38A-4C8E-BE27-B09AFCC1C4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52963" y="1971675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7" name="Текст 7">
            <a:extLst>
              <a:ext uri="{FF2B5EF4-FFF2-40B4-BE49-F238E27FC236}">
                <a16:creationId xmlns="" xmlns:a16="http://schemas.microsoft.com/office/drawing/2014/main" id="{FDC2D01E-6E23-46AF-88FD-5810F4C0FE1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817520" y="1971675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8" name="Текст 7">
            <a:extLst>
              <a:ext uri="{FF2B5EF4-FFF2-40B4-BE49-F238E27FC236}">
                <a16:creationId xmlns="" xmlns:a16="http://schemas.microsoft.com/office/drawing/2014/main" id="{8CD2E874-F798-449B-AF52-6E519928659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5043" y="4189628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9" name="Текст 7">
            <a:extLst>
              <a:ext uri="{FF2B5EF4-FFF2-40B4-BE49-F238E27FC236}">
                <a16:creationId xmlns="" xmlns:a16="http://schemas.microsoft.com/office/drawing/2014/main" id="{8D8FCC09-FB67-4021-814D-A90AB3AA44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488406" y="4189628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0" name="Текст 7">
            <a:extLst>
              <a:ext uri="{FF2B5EF4-FFF2-40B4-BE49-F238E27FC236}">
                <a16:creationId xmlns="" xmlns:a16="http://schemas.microsoft.com/office/drawing/2014/main" id="{F12346B4-8A43-495A-AB40-34684AAD887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652963" y="4189628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1" name="Текст 7">
            <a:extLst>
              <a:ext uri="{FF2B5EF4-FFF2-40B4-BE49-F238E27FC236}">
                <a16:creationId xmlns="" xmlns:a16="http://schemas.microsoft.com/office/drawing/2014/main" id="{5159B785-97A0-4186-AABD-4FE1A5BAF4B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817520" y="4189628"/>
            <a:ext cx="1999059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4729763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4" y="1971675"/>
            <a:ext cx="4165997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=""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52964" y="1971675"/>
            <a:ext cx="4165994" cy="4452938"/>
          </a:xfrm>
          <a:solidFill>
            <a:schemeClr val="bg2"/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13082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 в 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4" y="4942140"/>
            <a:ext cx="4165997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=""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5044" y="1971676"/>
            <a:ext cx="4165994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7" name="Текст 7">
            <a:extLst>
              <a:ext uri="{FF2B5EF4-FFF2-40B4-BE49-F238E27FC236}">
                <a16:creationId xmlns="" xmlns:a16="http://schemas.microsoft.com/office/drawing/2014/main" id="{F2786F94-0219-4D50-AE47-BFADD00557D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52978" y="4942140"/>
            <a:ext cx="4165997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9">
            <a:extLst>
              <a:ext uri="{FF2B5EF4-FFF2-40B4-BE49-F238E27FC236}">
                <a16:creationId xmlns="" xmlns:a16="http://schemas.microsoft.com/office/drawing/2014/main" id="{08194C61-3908-4D9E-ADA8-AD85B6B49F2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52964" y="1971676"/>
            <a:ext cx="4165994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90564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 в 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50" y="4942140"/>
            <a:ext cx="2707481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=""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5046" y="1971676"/>
            <a:ext cx="2707479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11" name="Текст 7">
            <a:extLst>
              <a:ext uri="{FF2B5EF4-FFF2-40B4-BE49-F238E27FC236}">
                <a16:creationId xmlns="" xmlns:a16="http://schemas.microsoft.com/office/drawing/2014/main" id="{DCBD97CA-2B21-43E5-B3A6-4E3A6887B72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9927" y="4942140"/>
            <a:ext cx="2725341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Рисунок 9">
            <a:extLst>
              <a:ext uri="{FF2B5EF4-FFF2-40B4-BE49-F238E27FC236}">
                <a16:creationId xmlns="" xmlns:a16="http://schemas.microsoft.com/office/drawing/2014/main" id="{9BB48594-CDF5-4760-829E-7067E397D54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209928" y="1971676"/>
            <a:ext cx="2725338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13" name="Текст 7">
            <a:extLst>
              <a:ext uri="{FF2B5EF4-FFF2-40B4-BE49-F238E27FC236}">
                <a16:creationId xmlns="" xmlns:a16="http://schemas.microsoft.com/office/drawing/2014/main" id="{8EDE3255-D331-473E-9F80-45DF45BC78A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3617" y="4942140"/>
            <a:ext cx="2725341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4" name="Рисунок 9">
            <a:extLst>
              <a:ext uri="{FF2B5EF4-FFF2-40B4-BE49-F238E27FC236}">
                <a16:creationId xmlns="" xmlns:a16="http://schemas.microsoft.com/office/drawing/2014/main" id="{988FBD5B-1F8B-4DA1-9167-A98867F784D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93618" y="1971676"/>
            <a:ext cx="2725338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465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6146E-3E68-4C8B-96D8-5495CD07E7BB}" type="datetimeFigureOut">
              <a:rPr lang="ru-RU"/>
              <a:pPr>
                <a:defRPr/>
              </a:pPr>
              <a:t>14.06.2023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DA79F-47B0-4120-953E-4212381A48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ое изображение с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7" y="1971675"/>
            <a:ext cx="8493917" cy="1771650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3">
            <a:extLst>
              <a:ext uri="{FF2B5EF4-FFF2-40B4-BE49-F238E27FC236}">
                <a16:creationId xmlns="" xmlns:a16="http://schemas.microsoft.com/office/drawing/2014/main" id="{A0A68313-7CA3-4A32-A17E-CB916613E00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5046" y="3990978"/>
            <a:ext cx="8493919" cy="2435225"/>
          </a:xfrm>
          <a:solidFill>
            <a:schemeClr val="bg2"/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99331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2" y="1971675"/>
            <a:ext cx="3443288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иаграмма 3">
            <a:extLst>
              <a:ext uri="{FF2B5EF4-FFF2-40B4-BE49-F238E27FC236}">
                <a16:creationId xmlns="" xmlns:a16="http://schemas.microsoft.com/office/drawing/2014/main" id="{7D19B8BF-6038-462B-B8EC-3BE4E63232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4652962" y="1971675"/>
            <a:ext cx="2006204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9" name="Диаграмма 3">
            <a:extLst>
              <a:ext uri="{FF2B5EF4-FFF2-40B4-BE49-F238E27FC236}">
                <a16:creationId xmlns="" xmlns:a16="http://schemas.microsoft.com/office/drawing/2014/main" id="{167A4ACF-9947-4AF0-89F5-3536622AB2A3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817519" y="1971675"/>
            <a:ext cx="2001440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68811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50" y="1971675"/>
            <a:ext cx="2707481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иаграмма 3">
            <a:extLst>
              <a:ext uri="{FF2B5EF4-FFF2-40B4-BE49-F238E27FC236}">
                <a16:creationId xmlns="" xmlns:a16="http://schemas.microsoft.com/office/drawing/2014/main" id="{7D19B8BF-6038-462B-B8EC-3BE4E63232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209926" y="1971675"/>
            <a:ext cx="5609034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68920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3" y="1971675"/>
            <a:ext cx="1999059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Таблица 6">
            <a:extLst>
              <a:ext uri="{FF2B5EF4-FFF2-40B4-BE49-F238E27FC236}">
                <a16:creationId xmlns=""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2488408" y="1971675"/>
            <a:ext cx="6330554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55011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Широкая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7" name="Таблица 6">
            <a:extLst>
              <a:ext uri="{FF2B5EF4-FFF2-40B4-BE49-F238E27FC236}">
                <a16:creationId xmlns=""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325042" y="1971675"/>
            <a:ext cx="8493920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18357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ая таблица с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047" y="1971675"/>
            <a:ext cx="8493917" cy="1771650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Таблица 6">
            <a:extLst>
              <a:ext uri="{FF2B5EF4-FFF2-40B4-BE49-F238E27FC236}">
                <a16:creationId xmlns=""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325042" y="4010025"/>
            <a:ext cx="8493920" cy="241458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569797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лайдов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80" y="3797299"/>
            <a:ext cx="4165997" cy="269240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81" y="1971675"/>
            <a:ext cx="4165997" cy="1089027"/>
          </a:xfrm>
        </p:spPr>
        <p:txBody>
          <a:bodyPr anchor="b"/>
          <a:lstStyle>
            <a:lvl1pPr>
              <a:spcBef>
                <a:spcPts val="0"/>
              </a:spcBef>
              <a:defRPr sz="1800" cap="none" spc="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Название презентации. </a:t>
            </a:r>
          </a:p>
          <a:p>
            <a:pPr lvl="0"/>
            <a:r>
              <a:rPr lang="ru-RU" dirty="0"/>
              <a:t>Личный финансовый план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5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pic>
        <p:nvPicPr>
          <p:cNvPr id="9" name="Рисунок 6">
            <a:extLst>
              <a:ext uri="{FF2B5EF4-FFF2-40B4-BE49-F238E27FC236}">
                <a16:creationId xmlns="" xmlns:a16="http://schemas.microsoft.com/office/drawing/2014/main" id="{2D09C9D3-356B-3846-94B4-E4F8438C66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19811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лайдов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5">
            <a:extLst>
              <a:ext uri="{FF2B5EF4-FFF2-40B4-BE49-F238E27FC236}">
                <a16:creationId xmlns="" xmlns:a16="http://schemas.microsoft.com/office/drawing/2014/main" id="{D60555C7-2B73-3049-8C33-F281723F5299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80" y="3797299"/>
            <a:ext cx="4165997" cy="269240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81" y="1971675"/>
            <a:ext cx="4165997" cy="1089027"/>
          </a:xfrm>
        </p:spPr>
        <p:txBody>
          <a:bodyPr anchor="b"/>
          <a:lstStyle>
            <a:lvl1pPr>
              <a:spcBef>
                <a:spcPts val="0"/>
              </a:spcBef>
              <a:defRPr sz="1800" cap="none" spc="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Название презентации. </a:t>
            </a:r>
          </a:p>
          <a:p>
            <a:pPr lvl="0"/>
            <a:r>
              <a:rPr lang="ru-RU" dirty="0"/>
              <a:t>Личный финансовый план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5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pic>
        <p:nvPicPr>
          <p:cNvPr id="12" name="Рисунок 6">
            <a:extLst>
              <a:ext uri="{FF2B5EF4-FFF2-40B4-BE49-F238E27FC236}">
                <a16:creationId xmlns="" xmlns:a16="http://schemas.microsoft.com/office/drawing/2014/main" id="{B34D0E2B-3A67-2B4B-B4DC-13F339FB52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58273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лайдов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5">
            <a:extLst>
              <a:ext uri="{FF2B5EF4-FFF2-40B4-BE49-F238E27FC236}">
                <a16:creationId xmlns="" xmlns:a16="http://schemas.microsoft.com/office/drawing/2014/main" id="{149720B7-F087-0D46-8716-D12F8DD56354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80" y="3797299"/>
            <a:ext cx="4165997" cy="269240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2981" y="1971675"/>
            <a:ext cx="4165997" cy="1089027"/>
          </a:xfrm>
        </p:spPr>
        <p:txBody>
          <a:bodyPr anchor="b"/>
          <a:lstStyle>
            <a:lvl1pPr>
              <a:spcBef>
                <a:spcPts val="0"/>
              </a:spcBef>
              <a:defRPr sz="1800" cap="none" spc="0" baseline="0">
                <a:solidFill>
                  <a:schemeClr val="tx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Название презентации. </a:t>
            </a:r>
          </a:p>
          <a:p>
            <a:pPr lvl="0"/>
            <a:r>
              <a:rPr lang="ru-RU" dirty="0"/>
              <a:t>Личный финансовый план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5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pic>
        <p:nvPicPr>
          <p:cNvPr id="12" name="Рисунок 6">
            <a:extLst>
              <a:ext uri="{FF2B5EF4-FFF2-40B4-BE49-F238E27FC236}">
                <a16:creationId xmlns="" xmlns:a16="http://schemas.microsoft.com/office/drawing/2014/main" id="{DF16A914-AF66-C045-9B76-8BF5E52935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28605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 оглавлением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91037" y="3787775"/>
            <a:ext cx="4327922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5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=""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80" y="1104901"/>
            <a:ext cx="4165997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1" name="Рисунок 6">
            <a:extLst>
              <a:ext uri="{FF2B5EF4-FFF2-40B4-BE49-F238E27FC236}">
                <a16:creationId xmlns="" xmlns:a16="http://schemas.microsoft.com/office/drawing/2014/main" id="{1D350056-7D55-234D-9A03-20C0F8E9FB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545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C6078-B55B-42FF-99E5-3B285CEAA9A6}" type="datetimeFigureOut">
              <a:rPr lang="ru-RU"/>
              <a:pPr>
                <a:defRPr/>
              </a:pPr>
              <a:t>14.06.2023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6D3D1-156C-4C5D-A515-298630A685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 оглавлением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5">
            <a:extLst>
              <a:ext uri="{FF2B5EF4-FFF2-40B4-BE49-F238E27FC236}">
                <a16:creationId xmlns="" xmlns:a16="http://schemas.microsoft.com/office/drawing/2014/main" id="{576F7CF3-5215-9E41-B00F-A2467B5A4064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91037" y="3787775"/>
            <a:ext cx="4327922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5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=""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80" y="1104901"/>
            <a:ext cx="4165997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2" name="Рисунок 6">
            <a:extLst>
              <a:ext uri="{FF2B5EF4-FFF2-40B4-BE49-F238E27FC236}">
                <a16:creationId xmlns="" xmlns:a16="http://schemas.microsoft.com/office/drawing/2014/main" id="{BC34E9FA-E708-6144-89C3-CDB66D4AFC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7428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 оглавлением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5">
            <a:extLst>
              <a:ext uri="{FF2B5EF4-FFF2-40B4-BE49-F238E27FC236}">
                <a16:creationId xmlns="" xmlns:a16="http://schemas.microsoft.com/office/drawing/2014/main" id="{D893A5DB-B2E0-3B4E-9B24-2C07CA7DBDEE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91037" y="3787775"/>
            <a:ext cx="4327922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=""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635" y="2409825"/>
            <a:ext cx="2023467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=""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80" y="1104901"/>
            <a:ext cx="4165997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2" name="Рисунок 6">
            <a:extLst>
              <a:ext uri="{FF2B5EF4-FFF2-40B4-BE49-F238E27FC236}">
                <a16:creationId xmlns="" xmlns:a16="http://schemas.microsoft.com/office/drawing/2014/main" id="{B285BCAC-AE70-3F4C-A015-C62A1A4A81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00624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 с крупным показателем 1">
    <p:bg>
      <p:bgPr>
        <a:gradFill>
          <a:gsLst>
            <a:gs pos="100000">
              <a:schemeClr val="accent2"/>
            </a:gs>
            <a:gs pos="0">
              <a:schemeClr val="accent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>
                <a:solidFill>
                  <a:prstClr val="white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AA99AE-6A35-4C1E-8082-A4A87B5CA52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="" xmlns:a16="http://schemas.microsoft.com/office/drawing/2014/main" id="{80C1A66E-447C-497E-B791-484EC723AC3C}"/>
              </a:ext>
            </a:extLst>
          </p:cNvPr>
          <p:cNvCxnSpPr/>
          <p:nvPr userDrawn="1"/>
        </p:nvCxnSpPr>
        <p:spPr>
          <a:xfrm>
            <a:off x="325047" y="863600"/>
            <a:ext cx="8493917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Текст 7">
            <a:extLst>
              <a:ext uri="{FF2B5EF4-FFF2-40B4-BE49-F238E27FC236}">
                <a16:creationId xmlns="" xmlns:a16="http://schemas.microsoft.com/office/drawing/2014/main" id="{328E8370-30AB-4722-8DBA-593A635980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52980" y="1971675"/>
            <a:ext cx="4165997" cy="4452938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7">
            <a:extLst>
              <a:ext uri="{FF2B5EF4-FFF2-40B4-BE49-F238E27FC236}">
                <a16:creationId xmlns="" xmlns:a16="http://schemas.microsoft.com/office/drawing/2014/main" id="{093F2368-AD98-4728-93E4-1B37173036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5044" y="1743075"/>
            <a:ext cx="4165997" cy="1857354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15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4%</a:t>
            </a:r>
            <a:endParaRPr lang="ru-RU" dirty="0"/>
          </a:p>
        </p:txBody>
      </p:sp>
      <p:sp>
        <p:nvSpPr>
          <p:cNvPr id="16" name="Текст 7">
            <a:extLst>
              <a:ext uri="{FF2B5EF4-FFF2-40B4-BE49-F238E27FC236}">
                <a16:creationId xmlns="" xmlns:a16="http://schemas.microsoft.com/office/drawing/2014/main" id="{35BF7473-8909-436F-9AC2-13A304FD55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25044" y="3838578"/>
            <a:ext cx="4165997" cy="2586039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подпись к показателю в несколько строк</a:t>
            </a:r>
          </a:p>
        </p:txBody>
      </p:sp>
      <p:pic>
        <p:nvPicPr>
          <p:cNvPr id="9" name="Рисунок 14">
            <a:extLst>
              <a:ext uri="{FF2B5EF4-FFF2-40B4-BE49-F238E27FC236}">
                <a16:creationId xmlns="" xmlns:a16="http://schemas.microsoft.com/office/drawing/2014/main" id="{8B871CEC-3811-5343-8FD4-E15214D6F1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41" y="437818"/>
            <a:ext cx="933016" cy="30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4332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 с крупным показателем 2">
    <p:bg>
      <p:bgPr>
        <a:gradFill>
          <a:gsLst>
            <a:gs pos="100000">
              <a:schemeClr val="accent6"/>
            </a:gs>
            <a:gs pos="0">
              <a:schemeClr val="accent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>
                <a:solidFill>
                  <a:prstClr val="white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AA99AE-6A35-4C1E-8082-A4A87B5CA52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="" xmlns:a16="http://schemas.microsoft.com/office/drawing/2014/main" id="{80C1A66E-447C-497E-B791-484EC723AC3C}"/>
              </a:ext>
            </a:extLst>
          </p:cNvPr>
          <p:cNvCxnSpPr/>
          <p:nvPr userDrawn="1"/>
        </p:nvCxnSpPr>
        <p:spPr>
          <a:xfrm>
            <a:off x="325047" y="863600"/>
            <a:ext cx="8493917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Текст 7">
            <a:extLst>
              <a:ext uri="{FF2B5EF4-FFF2-40B4-BE49-F238E27FC236}">
                <a16:creationId xmlns="" xmlns:a16="http://schemas.microsoft.com/office/drawing/2014/main" id="{328E8370-30AB-4722-8DBA-593A635980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52980" y="1971675"/>
            <a:ext cx="4165997" cy="4452938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7">
            <a:extLst>
              <a:ext uri="{FF2B5EF4-FFF2-40B4-BE49-F238E27FC236}">
                <a16:creationId xmlns="" xmlns:a16="http://schemas.microsoft.com/office/drawing/2014/main" id="{093F2368-AD98-4728-93E4-1B37173036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5044" y="1743075"/>
            <a:ext cx="4165997" cy="1857354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15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4%</a:t>
            </a:r>
            <a:endParaRPr lang="ru-RU" dirty="0"/>
          </a:p>
        </p:txBody>
      </p:sp>
      <p:sp>
        <p:nvSpPr>
          <p:cNvPr id="16" name="Текст 7">
            <a:extLst>
              <a:ext uri="{FF2B5EF4-FFF2-40B4-BE49-F238E27FC236}">
                <a16:creationId xmlns="" xmlns:a16="http://schemas.microsoft.com/office/drawing/2014/main" id="{35BF7473-8909-436F-9AC2-13A304FD55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25044" y="3838578"/>
            <a:ext cx="4165997" cy="2586039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подпись к показателю в несколько строк</a:t>
            </a:r>
          </a:p>
        </p:txBody>
      </p:sp>
      <p:pic>
        <p:nvPicPr>
          <p:cNvPr id="9" name="Рисунок 14">
            <a:extLst>
              <a:ext uri="{FF2B5EF4-FFF2-40B4-BE49-F238E27FC236}">
                <a16:creationId xmlns="" xmlns:a16="http://schemas.microsoft.com/office/drawing/2014/main" id="{38EFE22E-1DF4-C14C-9E2C-9B1D944171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41" y="437818"/>
            <a:ext cx="933016" cy="30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06723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ключ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3559" y="3844925"/>
            <a:ext cx="4327922" cy="2636838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Пункт приема корреспонденции: </a:t>
            </a:r>
          </a:p>
          <a:p>
            <a:pPr lvl="0"/>
            <a:r>
              <a:rPr lang="ru-RU" dirty="0"/>
              <a:t>Москва, </a:t>
            </a:r>
            <a:r>
              <a:rPr lang="ru-RU" dirty="0" err="1"/>
              <a:t>Сандуновский</a:t>
            </a:r>
            <a:r>
              <a:rPr lang="ru-RU" dirty="0"/>
              <a:t> пер., д. 3, стр. 1, телефон +7 495 621-09-61</a:t>
            </a:r>
          </a:p>
          <a:p>
            <a:pPr lvl="0"/>
            <a:r>
              <a:rPr lang="ru-RU" dirty="0"/>
              <a:t>Почтовый адрес: 107016, Москва, ул. Неглинная, д. 12</a:t>
            </a:r>
          </a:p>
          <a:p>
            <a:pPr lvl="0"/>
            <a:r>
              <a:rPr lang="ru-RU" dirty="0"/>
              <a:t>Контактный центр: 8 800 250-40-72, +7 495 771-91-00</a:t>
            </a:r>
          </a:p>
          <a:p>
            <a:pPr lvl="0"/>
            <a:r>
              <a:rPr lang="ru-RU" dirty="0"/>
              <a:t>Факс: +7 495 621-64-65, +7 495 621-62-88</a:t>
            </a:r>
          </a:p>
          <a:p>
            <a:pPr lvl="0"/>
            <a:r>
              <a:rPr lang="ru-RU" dirty="0"/>
              <a:t>Сайт: www.cbr.ru</a:t>
            </a:r>
          </a:p>
          <a:p>
            <a:pPr lvl="0"/>
            <a:r>
              <a:rPr lang="ru-RU" dirty="0"/>
              <a:t>Электронная почта: fps@cbr.ru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=""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2980" y="1104901"/>
            <a:ext cx="4165997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Спасибо </a:t>
            </a:r>
          </a:p>
          <a:p>
            <a:pPr lvl="0"/>
            <a:r>
              <a:rPr lang="ru-RU" dirty="0"/>
              <a:t>за внимание</a:t>
            </a:r>
          </a:p>
        </p:txBody>
      </p:sp>
      <p:pic>
        <p:nvPicPr>
          <p:cNvPr id="8" name="Рисунок 6">
            <a:extLst>
              <a:ext uri="{FF2B5EF4-FFF2-40B4-BE49-F238E27FC236}">
                <a16:creationId xmlns="" xmlns:a16="http://schemas.microsoft.com/office/drawing/2014/main" id="{8FCCF32E-0F6E-4544-A5DF-207C316A6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84896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ключительный слайд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5042" y="4178307"/>
            <a:ext cx="8493918" cy="2303463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Служба по защите прав потребителей </a:t>
            </a:r>
          </a:p>
          <a:p>
            <a:pPr lvl="0"/>
            <a:r>
              <a:rPr lang="ru-RU" dirty="0"/>
              <a:t>финансовых услуг и миноритарных акционеров</a:t>
            </a:r>
          </a:p>
          <a:p>
            <a:pPr lvl="0"/>
            <a:r>
              <a:rPr lang="ru-RU" dirty="0"/>
              <a:t>Пункт приема корреспонденции: Москва, </a:t>
            </a:r>
            <a:r>
              <a:rPr lang="ru-RU" dirty="0" err="1"/>
              <a:t>Сандуновский</a:t>
            </a:r>
            <a:r>
              <a:rPr lang="ru-RU" dirty="0"/>
              <a:t> пер., д. 3, стр. 1, телефон +7 495 621-09-61</a:t>
            </a:r>
          </a:p>
          <a:p>
            <a:pPr lvl="0"/>
            <a:r>
              <a:rPr lang="ru-RU" dirty="0"/>
              <a:t>Почтовый адрес: 107016, Москва, ул. Неглинная, д. 12</a:t>
            </a:r>
          </a:p>
          <a:p>
            <a:pPr lvl="0"/>
            <a:r>
              <a:rPr lang="ru-RU" dirty="0"/>
              <a:t>Контактный центр: 8 800 250-40-72, +7 495 771-91-00</a:t>
            </a:r>
          </a:p>
          <a:p>
            <a:pPr lvl="0"/>
            <a:r>
              <a:rPr lang="ru-RU" dirty="0"/>
              <a:t>Факс: +7 495 621-64-65, +7 495 621-62-88</a:t>
            </a:r>
          </a:p>
          <a:p>
            <a:pPr lvl="0"/>
            <a:r>
              <a:rPr lang="ru-RU" dirty="0"/>
              <a:t>Сайт: www.cbr.ru</a:t>
            </a:r>
          </a:p>
          <a:p>
            <a:pPr lvl="0"/>
            <a:r>
              <a:rPr lang="ru-RU" dirty="0"/>
              <a:t>Электронная почта: fps@cbr.ru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502FD43A-C81A-4B12-B731-C0200E4E9C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3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71638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41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99675-25E4-42DF-BCE5-CB28CA53F86A}" type="datetimeFigureOut">
              <a:rPr lang="ru-RU"/>
              <a:pPr>
                <a:defRPr/>
              </a:pPr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A7554-085F-475F-926B-B7C638963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3690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9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41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67B78-3A59-4B6F-85A9-1D71B650A041}" type="datetimeFigureOut">
              <a:rPr lang="ru-RU"/>
              <a:pPr>
                <a:defRPr/>
              </a:pPr>
              <a:t>14.06.2023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77E51-E1D6-4B75-97FA-D1A7AF5249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48841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41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B850A-A24A-4CF5-A032-5E0A3E78EC63}" type="datetimeFigureOut">
              <a:rPr lang="ru-RU"/>
              <a:pPr>
                <a:defRPr/>
              </a:pPr>
              <a:t>14.06.2023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02206-3963-49A8-866F-37AE58E0E1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27339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255" y="3797300"/>
            <a:ext cx="304680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61C94846-A41A-46A4-82FC-F70C44E973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12"/>
          <a:stretch/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sp>
        <p:nvSpPr>
          <p:cNvPr id="18" name="Текст 9">
            <a:extLst>
              <a:ext uri="{FF2B5EF4-FFF2-40B4-BE49-F238E27FC236}">
                <a16:creationId xmlns=""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255" y="6205567"/>
            <a:ext cx="304680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</a:t>
            </a:r>
            <a:r>
              <a:rPr lang="ru-RU" dirty="0"/>
              <a:t> г.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1FF4B885-5B69-4FE3-925A-37317C9E4C7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8" y="431801"/>
            <a:ext cx="1805614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880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26" Type="http://schemas.openxmlformats.org/officeDocument/2006/relationships/slideLayout" Target="../slideLayouts/slideLayout40.xml"/><Relationship Id="rId3" Type="http://schemas.openxmlformats.org/officeDocument/2006/relationships/slideLayout" Target="../slideLayouts/slideLayout17.xml"/><Relationship Id="rId21" Type="http://schemas.openxmlformats.org/officeDocument/2006/relationships/slideLayout" Target="../slideLayouts/slideLayout35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5" Type="http://schemas.openxmlformats.org/officeDocument/2006/relationships/slideLayout" Target="../slideLayouts/slideLayout39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34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23" Type="http://schemas.openxmlformats.org/officeDocument/2006/relationships/slideLayout" Target="../slideLayouts/slideLayout37.xml"/><Relationship Id="rId28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33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Relationship Id="rId22" Type="http://schemas.openxmlformats.org/officeDocument/2006/relationships/slideLayout" Target="../slideLayouts/slideLayout36.xml"/><Relationship Id="rId27" Type="http://schemas.openxmlformats.org/officeDocument/2006/relationships/slideLayout" Target="../slideLayouts/slideLayout4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18" Type="http://schemas.openxmlformats.org/officeDocument/2006/relationships/slideLayout" Target="../slideLayouts/slideLayout59.xml"/><Relationship Id="rId26" Type="http://schemas.openxmlformats.org/officeDocument/2006/relationships/slideLayout" Target="../slideLayouts/slideLayout67.xml"/><Relationship Id="rId3" Type="http://schemas.openxmlformats.org/officeDocument/2006/relationships/slideLayout" Target="../slideLayouts/slideLayout44.xml"/><Relationship Id="rId21" Type="http://schemas.openxmlformats.org/officeDocument/2006/relationships/slideLayout" Target="../slideLayouts/slideLayout62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slideLayout" Target="../slideLayouts/slideLayout58.xml"/><Relationship Id="rId25" Type="http://schemas.openxmlformats.org/officeDocument/2006/relationships/slideLayout" Target="../slideLayouts/slideLayout66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20" Type="http://schemas.openxmlformats.org/officeDocument/2006/relationships/slideLayout" Target="../slideLayouts/slideLayout61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24" Type="http://schemas.openxmlformats.org/officeDocument/2006/relationships/slideLayout" Target="../slideLayouts/slideLayout65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23" Type="http://schemas.openxmlformats.org/officeDocument/2006/relationships/slideLayout" Target="../slideLayouts/slideLayout64.xml"/><Relationship Id="rId28" Type="http://schemas.openxmlformats.org/officeDocument/2006/relationships/theme" Target="../theme/theme3.xml"/><Relationship Id="rId10" Type="http://schemas.openxmlformats.org/officeDocument/2006/relationships/slideLayout" Target="../slideLayouts/slideLayout51.xml"/><Relationship Id="rId19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Relationship Id="rId22" Type="http://schemas.openxmlformats.org/officeDocument/2006/relationships/slideLayout" Target="../slideLayouts/slideLayout63.xml"/><Relationship Id="rId27" Type="http://schemas.openxmlformats.org/officeDocument/2006/relationships/slideLayout" Target="../slideLayouts/slideLayout6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18" Type="http://schemas.openxmlformats.org/officeDocument/2006/relationships/slideLayout" Target="../slideLayouts/slideLayout86.xml"/><Relationship Id="rId26" Type="http://schemas.openxmlformats.org/officeDocument/2006/relationships/slideLayout" Target="../slideLayouts/slideLayout94.xml"/><Relationship Id="rId3" Type="http://schemas.openxmlformats.org/officeDocument/2006/relationships/slideLayout" Target="../slideLayouts/slideLayout71.xml"/><Relationship Id="rId21" Type="http://schemas.openxmlformats.org/officeDocument/2006/relationships/slideLayout" Target="../slideLayouts/slideLayout89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5" Type="http://schemas.openxmlformats.org/officeDocument/2006/relationships/slideLayout" Target="../slideLayouts/slideLayout93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20" Type="http://schemas.openxmlformats.org/officeDocument/2006/relationships/slideLayout" Target="../slideLayouts/slideLayout88.xml"/><Relationship Id="rId29" Type="http://schemas.openxmlformats.org/officeDocument/2006/relationships/slideLayout" Target="../slideLayouts/slideLayout97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24" Type="http://schemas.openxmlformats.org/officeDocument/2006/relationships/slideLayout" Target="../slideLayouts/slideLayout92.xml"/><Relationship Id="rId32" Type="http://schemas.openxmlformats.org/officeDocument/2006/relationships/image" Target="../media/image2.png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23" Type="http://schemas.openxmlformats.org/officeDocument/2006/relationships/slideLayout" Target="../slideLayouts/slideLayout91.xml"/><Relationship Id="rId28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78.xml"/><Relationship Id="rId19" Type="http://schemas.openxmlformats.org/officeDocument/2006/relationships/slideLayout" Target="../slideLayouts/slideLayout87.xml"/><Relationship Id="rId31" Type="http://schemas.openxmlformats.org/officeDocument/2006/relationships/theme" Target="../theme/theme4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Relationship Id="rId22" Type="http://schemas.openxmlformats.org/officeDocument/2006/relationships/slideLayout" Target="../slideLayouts/slideLayout90.xml"/><Relationship Id="rId27" Type="http://schemas.openxmlformats.org/officeDocument/2006/relationships/slideLayout" Target="../slideLayouts/slideLayout95.xml"/><Relationship Id="rId30" Type="http://schemas.openxmlformats.org/officeDocument/2006/relationships/slideLayout" Target="../slideLayouts/slideLayout9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13" Type="http://schemas.openxmlformats.org/officeDocument/2006/relationships/slideLayout" Target="../slideLayouts/slideLayout111.xml"/><Relationship Id="rId18" Type="http://schemas.openxmlformats.org/officeDocument/2006/relationships/slideLayout" Target="../slideLayouts/slideLayout116.xml"/><Relationship Id="rId26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01.xml"/><Relationship Id="rId21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05.xml"/><Relationship Id="rId12" Type="http://schemas.openxmlformats.org/officeDocument/2006/relationships/slideLayout" Target="../slideLayouts/slideLayout110.xml"/><Relationship Id="rId17" Type="http://schemas.openxmlformats.org/officeDocument/2006/relationships/slideLayout" Target="../slideLayouts/slideLayout115.xml"/><Relationship Id="rId25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00.xml"/><Relationship Id="rId16" Type="http://schemas.openxmlformats.org/officeDocument/2006/relationships/slideLayout" Target="../slideLayouts/slideLayout114.xml"/><Relationship Id="rId20" Type="http://schemas.openxmlformats.org/officeDocument/2006/relationships/slideLayout" Target="../slideLayouts/slideLayout118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24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03.xml"/><Relationship Id="rId15" Type="http://schemas.openxmlformats.org/officeDocument/2006/relationships/slideLayout" Target="../slideLayouts/slideLayout113.xml"/><Relationship Id="rId23" Type="http://schemas.openxmlformats.org/officeDocument/2006/relationships/slideLayout" Target="../slideLayouts/slideLayout121.xml"/><Relationship Id="rId28" Type="http://schemas.openxmlformats.org/officeDocument/2006/relationships/theme" Target="../theme/theme5.xml"/><Relationship Id="rId10" Type="http://schemas.openxmlformats.org/officeDocument/2006/relationships/slideLayout" Target="../slideLayouts/slideLayout108.xml"/><Relationship Id="rId19" Type="http://schemas.openxmlformats.org/officeDocument/2006/relationships/slideLayout" Target="../slideLayouts/slideLayout117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Relationship Id="rId14" Type="http://schemas.openxmlformats.org/officeDocument/2006/relationships/slideLayout" Target="../slideLayouts/slideLayout112.xml"/><Relationship Id="rId22" Type="http://schemas.openxmlformats.org/officeDocument/2006/relationships/slideLayout" Target="../slideLayouts/slideLayout120.xml"/><Relationship Id="rId27" Type="http://schemas.openxmlformats.org/officeDocument/2006/relationships/slideLayout" Target="../slideLayouts/slideLayout1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14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C74BCD9-558C-4485-BFE1-AA3350ECCB7F}" type="datetimeFigureOut">
              <a:rPr lang="ru-RU"/>
              <a:pPr>
                <a:defRPr/>
              </a:pPr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1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14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9A3CFD9-FC44-40ED-85C1-268A3D750C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890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45F56CF-2AEF-4193-83AF-48D8AA396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046" y="1107506"/>
            <a:ext cx="8493919" cy="60699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DEABFE4-ED0F-4CD1-9EC3-8D558C175C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8615" y="1975654"/>
            <a:ext cx="8490345" cy="27614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95DE65F-AEC4-42F8-AE14-6CFCF7F12C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68083" y="431805"/>
            <a:ext cx="6329363" cy="3240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  <a:endParaRPr lang="ru-RU" dirty="0">
              <a:solidFill>
                <a:srgbClr val="888A8D"/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58F2AC6-6672-44E2-A8A9-32EB81226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60588" y="431801"/>
            <a:ext cx="558403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0AA99AE-6A35-4C1E-8082-A4A87B5CA521}" type="slidenum">
              <a:rPr lang="ru-RU" smtClean="0">
                <a:solidFill>
                  <a:srgbClr val="888A8D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solidFill>
                <a:srgbClr val="888A8D"/>
              </a:solidFill>
            </a:endParaRPr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="" xmlns:a16="http://schemas.microsoft.com/office/drawing/2014/main" id="{1CB045B0-C148-4BCB-A129-CADC19CDA1E7}"/>
              </a:ext>
            </a:extLst>
          </p:cNvPr>
          <p:cNvCxnSpPr/>
          <p:nvPr userDrawn="1"/>
        </p:nvCxnSpPr>
        <p:spPr>
          <a:xfrm>
            <a:off x="325046" y="866775"/>
            <a:ext cx="8493919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D8C4910-12A5-47A1-A219-F6CDF997B2AA}"/>
              </a:ext>
            </a:extLst>
          </p:cNvPr>
          <p:cNvPicPr>
            <a:picLocks noChangeAspect="1"/>
          </p:cNvPicPr>
          <p:nvPr userDrawn="1"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50" y="437818"/>
            <a:ext cx="928475" cy="30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76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  <p:sldLayoutId id="2147483681" r:id="rId18"/>
    <p:sldLayoutId id="2147483682" r:id="rId19"/>
    <p:sldLayoutId id="2147483683" r:id="rId20"/>
    <p:sldLayoutId id="2147483684" r:id="rId21"/>
    <p:sldLayoutId id="2147483685" r:id="rId22"/>
    <p:sldLayoutId id="2147483686" r:id="rId23"/>
    <p:sldLayoutId id="2147483687" r:id="rId24"/>
    <p:sldLayoutId id="2147483688" r:id="rId25"/>
    <p:sldLayoutId id="2147483689" r:id="rId26"/>
    <p:sldLayoutId id="2147483690" r:id="rId2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047" userDrawn="1">
          <p15:clr>
            <a:srgbClr val="F26B43"/>
          </p15:clr>
        </p15:guide>
        <p15:guide id="2" pos="7407" userDrawn="1">
          <p15:clr>
            <a:srgbClr val="F26B43"/>
          </p15:clr>
        </p15:guide>
        <p15:guide id="3" pos="273" userDrawn="1">
          <p15:clr>
            <a:srgbClr val="F26B43"/>
          </p15:clr>
        </p15:guide>
        <p15:guide id="4" orient="horz" pos="272" userDrawn="1">
          <p15:clr>
            <a:srgbClr val="F26B43"/>
          </p15:clr>
        </p15:guide>
        <p15:guide id="5" pos="879" userDrawn="1">
          <p15:clr>
            <a:srgbClr val="F26B43"/>
          </p15:clr>
        </p15:guide>
        <p15:guide id="6" pos="741" userDrawn="1">
          <p15:clr>
            <a:srgbClr val="F26B43"/>
          </p15:clr>
        </p15:guide>
        <p15:guide id="7" pos="1368" userDrawn="1">
          <p15:clr>
            <a:srgbClr val="F26B43"/>
          </p15:clr>
        </p15:guide>
        <p15:guide id="8" pos="1485" userDrawn="1">
          <p15:clr>
            <a:srgbClr val="F26B43"/>
          </p15:clr>
        </p15:guide>
        <p15:guide id="9" pos="1952" userDrawn="1">
          <p15:clr>
            <a:srgbClr val="F26B43"/>
          </p15:clr>
        </p15:guide>
        <p15:guide id="10" pos="2090" userDrawn="1">
          <p15:clr>
            <a:srgbClr val="F26B43"/>
          </p15:clr>
        </p15:guide>
        <p15:guide id="11" pos="2547" userDrawn="1">
          <p15:clr>
            <a:srgbClr val="F26B43"/>
          </p15:clr>
        </p15:guide>
        <p15:guide id="12" pos="2696" userDrawn="1">
          <p15:clr>
            <a:srgbClr val="F26B43"/>
          </p15:clr>
        </p15:guide>
        <p15:guide id="13" pos="3165" userDrawn="1">
          <p15:clr>
            <a:srgbClr val="F26B43"/>
          </p15:clr>
        </p15:guide>
        <p15:guide id="14" pos="3300" userDrawn="1">
          <p15:clr>
            <a:srgbClr val="F26B43"/>
          </p15:clr>
        </p15:guide>
        <p15:guide id="15" pos="3772" userDrawn="1">
          <p15:clr>
            <a:srgbClr val="F26B43"/>
          </p15:clr>
        </p15:guide>
        <p15:guide id="16" pos="3908" userDrawn="1">
          <p15:clr>
            <a:srgbClr val="F26B43"/>
          </p15:clr>
        </p15:guide>
        <p15:guide id="17" pos="4377" userDrawn="1">
          <p15:clr>
            <a:srgbClr val="F26B43"/>
          </p15:clr>
        </p15:guide>
        <p15:guide id="18" pos="4512" userDrawn="1">
          <p15:clr>
            <a:srgbClr val="F26B43"/>
          </p15:clr>
        </p15:guide>
        <p15:guide id="19" pos="4985" userDrawn="1">
          <p15:clr>
            <a:srgbClr val="F26B43"/>
          </p15:clr>
        </p15:guide>
        <p15:guide id="20" pos="5118" userDrawn="1">
          <p15:clr>
            <a:srgbClr val="F26B43"/>
          </p15:clr>
        </p15:guide>
        <p15:guide id="21" pos="5589" userDrawn="1">
          <p15:clr>
            <a:srgbClr val="F26B43"/>
          </p15:clr>
        </p15:guide>
        <p15:guide id="22" pos="5726" userDrawn="1">
          <p15:clr>
            <a:srgbClr val="F26B43"/>
          </p15:clr>
        </p15:guide>
        <p15:guide id="23" pos="6195" userDrawn="1">
          <p15:clr>
            <a:srgbClr val="F26B43"/>
          </p15:clr>
        </p15:guide>
        <p15:guide id="24" pos="6332" userDrawn="1">
          <p15:clr>
            <a:srgbClr val="F26B43"/>
          </p15:clr>
        </p15:guide>
        <p15:guide id="25" pos="6801" userDrawn="1">
          <p15:clr>
            <a:srgbClr val="F26B43"/>
          </p15:clr>
        </p15:guide>
        <p15:guide id="26" pos="6938" userDrawn="1">
          <p15:clr>
            <a:srgbClr val="F26B43"/>
          </p15:clr>
        </p15:guide>
        <p15:guide id="27" orient="horz" pos="2160" userDrawn="1">
          <p15:clr>
            <a:srgbClr val="F26B43"/>
          </p15:clr>
        </p15:guide>
        <p15:guide id="28" orient="horz" pos="696" userDrawn="1">
          <p15:clr>
            <a:srgbClr val="F26B43"/>
          </p15:clr>
        </p15:guide>
        <p15:guide id="29" orient="horz" pos="1242" userDrawn="1">
          <p15:clr>
            <a:srgbClr val="F26B43"/>
          </p15:clr>
        </p15:guide>
        <p15:guide id="30" orient="horz" pos="108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45F56CF-2AEF-4193-83AF-48D8AA396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046" y="1107506"/>
            <a:ext cx="8493919" cy="60699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DEABFE4-ED0F-4CD1-9EC3-8D558C175C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8615" y="1975654"/>
            <a:ext cx="8490345" cy="27614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95DE65F-AEC4-42F8-AE14-6CFCF7F12C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68083" y="431805"/>
            <a:ext cx="6329363" cy="3240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  <a:endParaRPr lang="ru-RU" dirty="0">
              <a:solidFill>
                <a:srgbClr val="888A8D"/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58F2AC6-6672-44E2-A8A9-32EB81226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60586" y="431801"/>
            <a:ext cx="558403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0AA99AE-6A35-4C1E-8082-A4A87B5CA521}" type="slidenum">
              <a:rPr lang="ru-RU" smtClean="0">
                <a:solidFill>
                  <a:srgbClr val="888A8D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solidFill>
                <a:srgbClr val="888A8D"/>
              </a:solidFill>
            </a:endParaRPr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="" xmlns:a16="http://schemas.microsoft.com/office/drawing/2014/main" id="{1CB045B0-C148-4BCB-A129-CADC19CDA1E7}"/>
              </a:ext>
            </a:extLst>
          </p:cNvPr>
          <p:cNvCxnSpPr/>
          <p:nvPr userDrawn="1"/>
        </p:nvCxnSpPr>
        <p:spPr>
          <a:xfrm>
            <a:off x="325046" y="866775"/>
            <a:ext cx="8493919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D8C4910-12A5-47A1-A219-F6CDF997B2AA}"/>
              </a:ext>
            </a:extLst>
          </p:cNvPr>
          <p:cNvPicPr>
            <a:picLocks noChangeAspect="1"/>
          </p:cNvPicPr>
          <p:nvPr userDrawn="1"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50" y="437818"/>
            <a:ext cx="928475" cy="30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726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706" r:id="rId15"/>
    <p:sldLayoutId id="2147483707" r:id="rId16"/>
    <p:sldLayoutId id="2147483708" r:id="rId17"/>
    <p:sldLayoutId id="2147483709" r:id="rId18"/>
    <p:sldLayoutId id="2147483710" r:id="rId19"/>
    <p:sldLayoutId id="2147483711" r:id="rId20"/>
    <p:sldLayoutId id="2147483712" r:id="rId21"/>
    <p:sldLayoutId id="2147483713" r:id="rId22"/>
    <p:sldLayoutId id="2147483714" r:id="rId23"/>
    <p:sldLayoutId id="2147483715" r:id="rId24"/>
    <p:sldLayoutId id="2147483716" r:id="rId25"/>
    <p:sldLayoutId id="2147483717" r:id="rId26"/>
    <p:sldLayoutId id="2147483718" r:id="rId2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047" userDrawn="1">
          <p15:clr>
            <a:srgbClr val="F26B43"/>
          </p15:clr>
        </p15:guide>
        <p15:guide id="2" pos="7407" userDrawn="1">
          <p15:clr>
            <a:srgbClr val="F26B43"/>
          </p15:clr>
        </p15:guide>
        <p15:guide id="3" pos="273" userDrawn="1">
          <p15:clr>
            <a:srgbClr val="F26B43"/>
          </p15:clr>
        </p15:guide>
        <p15:guide id="4" orient="horz" pos="272" userDrawn="1">
          <p15:clr>
            <a:srgbClr val="F26B43"/>
          </p15:clr>
        </p15:guide>
        <p15:guide id="5" pos="879" userDrawn="1">
          <p15:clr>
            <a:srgbClr val="F26B43"/>
          </p15:clr>
        </p15:guide>
        <p15:guide id="6" pos="741" userDrawn="1">
          <p15:clr>
            <a:srgbClr val="F26B43"/>
          </p15:clr>
        </p15:guide>
        <p15:guide id="7" pos="1368" userDrawn="1">
          <p15:clr>
            <a:srgbClr val="F26B43"/>
          </p15:clr>
        </p15:guide>
        <p15:guide id="8" pos="1485" userDrawn="1">
          <p15:clr>
            <a:srgbClr val="F26B43"/>
          </p15:clr>
        </p15:guide>
        <p15:guide id="9" pos="1952" userDrawn="1">
          <p15:clr>
            <a:srgbClr val="F26B43"/>
          </p15:clr>
        </p15:guide>
        <p15:guide id="10" pos="2090" userDrawn="1">
          <p15:clr>
            <a:srgbClr val="F26B43"/>
          </p15:clr>
        </p15:guide>
        <p15:guide id="11" pos="2547" userDrawn="1">
          <p15:clr>
            <a:srgbClr val="F26B43"/>
          </p15:clr>
        </p15:guide>
        <p15:guide id="12" pos="2696" userDrawn="1">
          <p15:clr>
            <a:srgbClr val="F26B43"/>
          </p15:clr>
        </p15:guide>
        <p15:guide id="13" pos="3165" userDrawn="1">
          <p15:clr>
            <a:srgbClr val="F26B43"/>
          </p15:clr>
        </p15:guide>
        <p15:guide id="14" pos="3300" userDrawn="1">
          <p15:clr>
            <a:srgbClr val="F26B43"/>
          </p15:clr>
        </p15:guide>
        <p15:guide id="15" pos="3772" userDrawn="1">
          <p15:clr>
            <a:srgbClr val="F26B43"/>
          </p15:clr>
        </p15:guide>
        <p15:guide id="16" pos="3908" userDrawn="1">
          <p15:clr>
            <a:srgbClr val="F26B43"/>
          </p15:clr>
        </p15:guide>
        <p15:guide id="17" pos="4377" userDrawn="1">
          <p15:clr>
            <a:srgbClr val="F26B43"/>
          </p15:clr>
        </p15:guide>
        <p15:guide id="18" pos="4512" userDrawn="1">
          <p15:clr>
            <a:srgbClr val="F26B43"/>
          </p15:clr>
        </p15:guide>
        <p15:guide id="19" pos="4985" userDrawn="1">
          <p15:clr>
            <a:srgbClr val="F26B43"/>
          </p15:clr>
        </p15:guide>
        <p15:guide id="20" pos="5118" userDrawn="1">
          <p15:clr>
            <a:srgbClr val="F26B43"/>
          </p15:clr>
        </p15:guide>
        <p15:guide id="21" pos="5589" userDrawn="1">
          <p15:clr>
            <a:srgbClr val="F26B43"/>
          </p15:clr>
        </p15:guide>
        <p15:guide id="22" pos="5726" userDrawn="1">
          <p15:clr>
            <a:srgbClr val="F26B43"/>
          </p15:clr>
        </p15:guide>
        <p15:guide id="23" pos="6195" userDrawn="1">
          <p15:clr>
            <a:srgbClr val="F26B43"/>
          </p15:clr>
        </p15:guide>
        <p15:guide id="24" pos="6332" userDrawn="1">
          <p15:clr>
            <a:srgbClr val="F26B43"/>
          </p15:clr>
        </p15:guide>
        <p15:guide id="25" pos="6801" userDrawn="1">
          <p15:clr>
            <a:srgbClr val="F26B43"/>
          </p15:clr>
        </p15:guide>
        <p15:guide id="26" pos="6938" userDrawn="1">
          <p15:clr>
            <a:srgbClr val="F26B43"/>
          </p15:clr>
        </p15:guide>
        <p15:guide id="27" orient="horz" pos="2160" userDrawn="1">
          <p15:clr>
            <a:srgbClr val="F26B43"/>
          </p15:clr>
        </p15:guide>
        <p15:guide id="28" orient="horz" pos="696" userDrawn="1">
          <p15:clr>
            <a:srgbClr val="F26B43"/>
          </p15:clr>
        </p15:guide>
        <p15:guide id="29" orient="horz" pos="1242" userDrawn="1">
          <p15:clr>
            <a:srgbClr val="F26B43"/>
          </p15:clr>
        </p15:guide>
        <p15:guide id="30" orient="horz" pos="108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45F56CF-2AEF-4193-83AF-48D8AA396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046" y="1107506"/>
            <a:ext cx="8493919" cy="60699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DEABFE4-ED0F-4CD1-9EC3-8D558C175C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8615" y="1975654"/>
            <a:ext cx="8490345" cy="27614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95DE65F-AEC4-42F8-AE14-6CFCF7F12C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68083" y="431805"/>
            <a:ext cx="6329363" cy="3240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  <a:endParaRPr lang="ru-RU" dirty="0">
              <a:solidFill>
                <a:srgbClr val="888A8D"/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58F2AC6-6672-44E2-A8A9-32EB81226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60574" y="431801"/>
            <a:ext cx="558403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0AA99AE-6A35-4C1E-8082-A4A87B5CA521}" type="slidenum">
              <a:rPr lang="ru-RU" smtClean="0">
                <a:solidFill>
                  <a:srgbClr val="888A8D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solidFill>
                <a:srgbClr val="888A8D"/>
              </a:solidFill>
            </a:endParaRPr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="" xmlns:a16="http://schemas.microsoft.com/office/drawing/2014/main" id="{1CB045B0-C148-4BCB-A129-CADC19CDA1E7}"/>
              </a:ext>
            </a:extLst>
          </p:cNvPr>
          <p:cNvCxnSpPr/>
          <p:nvPr userDrawn="1"/>
        </p:nvCxnSpPr>
        <p:spPr>
          <a:xfrm>
            <a:off x="325046" y="866775"/>
            <a:ext cx="8493919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D8C4910-12A5-47A1-A219-F6CDF997B2AA}"/>
              </a:ext>
            </a:extLst>
          </p:cNvPr>
          <p:cNvPicPr>
            <a:picLocks noChangeAspect="1"/>
          </p:cNvPicPr>
          <p:nvPr userDrawn="1"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50" y="437818"/>
            <a:ext cx="928475" cy="30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993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  <p:sldLayoutId id="2147483792" r:id="rId17"/>
    <p:sldLayoutId id="2147483793" r:id="rId18"/>
    <p:sldLayoutId id="2147483794" r:id="rId19"/>
    <p:sldLayoutId id="2147483795" r:id="rId20"/>
    <p:sldLayoutId id="2147483796" r:id="rId21"/>
    <p:sldLayoutId id="2147483797" r:id="rId22"/>
    <p:sldLayoutId id="2147483798" r:id="rId23"/>
    <p:sldLayoutId id="2147483799" r:id="rId24"/>
    <p:sldLayoutId id="2147483800" r:id="rId25"/>
    <p:sldLayoutId id="2147483801" r:id="rId26"/>
    <p:sldLayoutId id="2147483802" r:id="rId27"/>
    <p:sldLayoutId id="2147483887" r:id="rId28"/>
    <p:sldLayoutId id="2147483888" r:id="rId29"/>
    <p:sldLayoutId id="2147483889" r:id="rId3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047" userDrawn="1">
          <p15:clr>
            <a:srgbClr val="F26B43"/>
          </p15:clr>
        </p15:guide>
        <p15:guide id="2" pos="7407" userDrawn="1">
          <p15:clr>
            <a:srgbClr val="F26B43"/>
          </p15:clr>
        </p15:guide>
        <p15:guide id="3" pos="273" userDrawn="1">
          <p15:clr>
            <a:srgbClr val="F26B43"/>
          </p15:clr>
        </p15:guide>
        <p15:guide id="4" orient="horz" pos="272" userDrawn="1">
          <p15:clr>
            <a:srgbClr val="F26B43"/>
          </p15:clr>
        </p15:guide>
        <p15:guide id="5" pos="879" userDrawn="1">
          <p15:clr>
            <a:srgbClr val="F26B43"/>
          </p15:clr>
        </p15:guide>
        <p15:guide id="6" pos="741" userDrawn="1">
          <p15:clr>
            <a:srgbClr val="F26B43"/>
          </p15:clr>
        </p15:guide>
        <p15:guide id="7" pos="1368" userDrawn="1">
          <p15:clr>
            <a:srgbClr val="F26B43"/>
          </p15:clr>
        </p15:guide>
        <p15:guide id="8" pos="1485" userDrawn="1">
          <p15:clr>
            <a:srgbClr val="F26B43"/>
          </p15:clr>
        </p15:guide>
        <p15:guide id="9" pos="1952" userDrawn="1">
          <p15:clr>
            <a:srgbClr val="F26B43"/>
          </p15:clr>
        </p15:guide>
        <p15:guide id="10" pos="2090" userDrawn="1">
          <p15:clr>
            <a:srgbClr val="F26B43"/>
          </p15:clr>
        </p15:guide>
        <p15:guide id="11" pos="2547" userDrawn="1">
          <p15:clr>
            <a:srgbClr val="F26B43"/>
          </p15:clr>
        </p15:guide>
        <p15:guide id="12" pos="2696" userDrawn="1">
          <p15:clr>
            <a:srgbClr val="F26B43"/>
          </p15:clr>
        </p15:guide>
        <p15:guide id="13" pos="3165" userDrawn="1">
          <p15:clr>
            <a:srgbClr val="F26B43"/>
          </p15:clr>
        </p15:guide>
        <p15:guide id="14" pos="3300" userDrawn="1">
          <p15:clr>
            <a:srgbClr val="F26B43"/>
          </p15:clr>
        </p15:guide>
        <p15:guide id="15" pos="3772" userDrawn="1">
          <p15:clr>
            <a:srgbClr val="F26B43"/>
          </p15:clr>
        </p15:guide>
        <p15:guide id="16" pos="3908" userDrawn="1">
          <p15:clr>
            <a:srgbClr val="F26B43"/>
          </p15:clr>
        </p15:guide>
        <p15:guide id="17" pos="4377" userDrawn="1">
          <p15:clr>
            <a:srgbClr val="F26B43"/>
          </p15:clr>
        </p15:guide>
        <p15:guide id="18" pos="4512" userDrawn="1">
          <p15:clr>
            <a:srgbClr val="F26B43"/>
          </p15:clr>
        </p15:guide>
        <p15:guide id="19" pos="4985" userDrawn="1">
          <p15:clr>
            <a:srgbClr val="F26B43"/>
          </p15:clr>
        </p15:guide>
        <p15:guide id="20" pos="5118" userDrawn="1">
          <p15:clr>
            <a:srgbClr val="F26B43"/>
          </p15:clr>
        </p15:guide>
        <p15:guide id="21" pos="5589" userDrawn="1">
          <p15:clr>
            <a:srgbClr val="F26B43"/>
          </p15:clr>
        </p15:guide>
        <p15:guide id="22" pos="5726" userDrawn="1">
          <p15:clr>
            <a:srgbClr val="F26B43"/>
          </p15:clr>
        </p15:guide>
        <p15:guide id="23" pos="6195" userDrawn="1">
          <p15:clr>
            <a:srgbClr val="F26B43"/>
          </p15:clr>
        </p15:guide>
        <p15:guide id="24" pos="6332" userDrawn="1">
          <p15:clr>
            <a:srgbClr val="F26B43"/>
          </p15:clr>
        </p15:guide>
        <p15:guide id="25" pos="6801" userDrawn="1">
          <p15:clr>
            <a:srgbClr val="F26B43"/>
          </p15:clr>
        </p15:guide>
        <p15:guide id="26" pos="6938" userDrawn="1">
          <p15:clr>
            <a:srgbClr val="F26B43"/>
          </p15:clr>
        </p15:guide>
        <p15:guide id="27" orient="horz" pos="2160" userDrawn="1">
          <p15:clr>
            <a:srgbClr val="F26B43"/>
          </p15:clr>
        </p15:guide>
        <p15:guide id="28" orient="horz" pos="696" userDrawn="1">
          <p15:clr>
            <a:srgbClr val="F26B43"/>
          </p15:clr>
        </p15:guide>
        <p15:guide id="29" orient="horz" pos="1242" userDrawn="1">
          <p15:clr>
            <a:srgbClr val="F26B43"/>
          </p15:clr>
        </p15:guide>
        <p15:guide id="30" orient="horz" pos="1080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45F56CF-2AEF-4193-83AF-48D8AA396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041" y="1107506"/>
            <a:ext cx="8493919" cy="60699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DEABFE4-ED0F-4CD1-9EC3-8D558C175C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8615" y="1975653"/>
            <a:ext cx="8490345" cy="27614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95DE65F-AEC4-42F8-AE14-6CFCF7F12C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68078" y="431801"/>
            <a:ext cx="6329363" cy="3240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  <a:endParaRPr lang="ru-RU" dirty="0">
              <a:solidFill>
                <a:srgbClr val="888A8D"/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58F2AC6-6672-44E2-A8A9-32EB81226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60556" y="431801"/>
            <a:ext cx="558403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0AA99AE-6A35-4C1E-8082-A4A87B5CA521}" type="slidenum">
              <a:rPr lang="ru-RU" smtClean="0">
                <a:solidFill>
                  <a:srgbClr val="888A8D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solidFill>
                <a:srgbClr val="888A8D"/>
              </a:solidFill>
            </a:endParaRPr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="" xmlns:a16="http://schemas.microsoft.com/office/drawing/2014/main" id="{1CB045B0-C148-4BCB-A129-CADC19CDA1E7}"/>
              </a:ext>
            </a:extLst>
          </p:cNvPr>
          <p:cNvCxnSpPr/>
          <p:nvPr userDrawn="1"/>
        </p:nvCxnSpPr>
        <p:spPr>
          <a:xfrm>
            <a:off x="325041" y="866775"/>
            <a:ext cx="8493919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D8C4910-12A5-47A1-A219-F6CDF997B2AA}"/>
              </a:ext>
            </a:extLst>
          </p:cNvPr>
          <p:cNvPicPr>
            <a:picLocks noChangeAspect="1"/>
          </p:cNvPicPr>
          <p:nvPr userDrawn="1"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41" y="437815"/>
            <a:ext cx="928475" cy="30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7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  <p:sldLayoutId id="2147483871" r:id="rId12"/>
    <p:sldLayoutId id="2147483872" r:id="rId13"/>
    <p:sldLayoutId id="2147483873" r:id="rId14"/>
    <p:sldLayoutId id="2147483874" r:id="rId15"/>
    <p:sldLayoutId id="2147483875" r:id="rId16"/>
    <p:sldLayoutId id="2147483876" r:id="rId17"/>
    <p:sldLayoutId id="2147483877" r:id="rId18"/>
    <p:sldLayoutId id="2147483878" r:id="rId19"/>
    <p:sldLayoutId id="2147483879" r:id="rId20"/>
    <p:sldLayoutId id="2147483880" r:id="rId21"/>
    <p:sldLayoutId id="2147483881" r:id="rId22"/>
    <p:sldLayoutId id="2147483882" r:id="rId23"/>
    <p:sldLayoutId id="2147483883" r:id="rId24"/>
    <p:sldLayoutId id="2147483884" r:id="rId25"/>
    <p:sldLayoutId id="2147483885" r:id="rId26"/>
    <p:sldLayoutId id="2147483886" r:id="rId2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047" userDrawn="1">
          <p15:clr>
            <a:srgbClr val="F26B43"/>
          </p15:clr>
        </p15:guide>
        <p15:guide id="2" pos="7407" userDrawn="1">
          <p15:clr>
            <a:srgbClr val="F26B43"/>
          </p15:clr>
        </p15:guide>
        <p15:guide id="3" pos="273" userDrawn="1">
          <p15:clr>
            <a:srgbClr val="F26B43"/>
          </p15:clr>
        </p15:guide>
        <p15:guide id="4" orient="horz" pos="272" userDrawn="1">
          <p15:clr>
            <a:srgbClr val="F26B43"/>
          </p15:clr>
        </p15:guide>
        <p15:guide id="5" pos="879" userDrawn="1">
          <p15:clr>
            <a:srgbClr val="F26B43"/>
          </p15:clr>
        </p15:guide>
        <p15:guide id="6" pos="741" userDrawn="1">
          <p15:clr>
            <a:srgbClr val="F26B43"/>
          </p15:clr>
        </p15:guide>
        <p15:guide id="7" pos="1368" userDrawn="1">
          <p15:clr>
            <a:srgbClr val="F26B43"/>
          </p15:clr>
        </p15:guide>
        <p15:guide id="8" pos="1485" userDrawn="1">
          <p15:clr>
            <a:srgbClr val="F26B43"/>
          </p15:clr>
        </p15:guide>
        <p15:guide id="9" pos="1952" userDrawn="1">
          <p15:clr>
            <a:srgbClr val="F26B43"/>
          </p15:clr>
        </p15:guide>
        <p15:guide id="10" pos="2090" userDrawn="1">
          <p15:clr>
            <a:srgbClr val="F26B43"/>
          </p15:clr>
        </p15:guide>
        <p15:guide id="11" pos="2547" userDrawn="1">
          <p15:clr>
            <a:srgbClr val="F26B43"/>
          </p15:clr>
        </p15:guide>
        <p15:guide id="12" pos="2696" userDrawn="1">
          <p15:clr>
            <a:srgbClr val="F26B43"/>
          </p15:clr>
        </p15:guide>
        <p15:guide id="13" pos="3165" userDrawn="1">
          <p15:clr>
            <a:srgbClr val="F26B43"/>
          </p15:clr>
        </p15:guide>
        <p15:guide id="14" pos="3300" userDrawn="1">
          <p15:clr>
            <a:srgbClr val="F26B43"/>
          </p15:clr>
        </p15:guide>
        <p15:guide id="15" pos="3772" userDrawn="1">
          <p15:clr>
            <a:srgbClr val="F26B43"/>
          </p15:clr>
        </p15:guide>
        <p15:guide id="16" pos="3908" userDrawn="1">
          <p15:clr>
            <a:srgbClr val="F26B43"/>
          </p15:clr>
        </p15:guide>
        <p15:guide id="17" pos="4377" userDrawn="1">
          <p15:clr>
            <a:srgbClr val="F26B43"/>
          </p15:clr>
        </p15:guide>
        <p15:guide id="18" pos="4512" userDrawn="1">
          <p15:clr>
            <a:srgbClr val="F26B43"/>
          </p15:clr>
        </p15:guide>
        <p15:guide id="19" pos="4985" userDrawn="1">
          <p15:clr>
            <a:srgbClr val="F26B43"/>
          </p15:clr>
        </p15:guide>
        <p15:guide id="20" pos="5118" userDrawn="1">
          <p15:clr>
            <a:srgbClr val="F26B43"/>
          </p15:clr>
        </p15:guide>
        <p15:guide id="21" pos="5589" userDrawn="1">
          <p15:clr>
            <a:srgbClr val="F26B43"/>
          </p15:clr>
        </p15:guide>
        <p15:guide id="22" pos="5726" userDrawn="1">
          <p15:clr>
            <a:srgbClr val="F26B43"/>
          </p15:clr>
        </p15:guide>
        <p15:guide id="23" pos="6195" userDrawn="1">
          <p15:clr>
            <a:srgbClr val="F26B43"/>
          </p15:clr>
        </p15:guide>
        <p15:guide id="24" pos="6332" userDrawn="1">
          <p15:clr>
            <a:srgbClr val="F26B43"/>
          </p15:clr>
        </p15:guide>
        <p15:guide id="25" pos="6801" userDrawn="1">
          <p15:clr>
            <a:srgbClr val="F26B43"/>
          </p15:clr>
        </p15:guide>
        <p15:guide id="26" pos="6938" userDrawn="1">
          <p15:clr>
            <a:srgbClr val="F26B43"/>
          </p15:clr>
        </p15:guide>
        <p15:guide id="27" orient="horz" pos="2160" userDrawn="1">
          <p15:clr>
            <a:srgbClr val="F26B43"/>
          </p15:clr>
        </p15:guide>
        <p15:guide id="28" orient="horz" pos="696" userDrawn="1">
          <p15:clr>
            <a:srgbClr val="F26B43"/>
          </p15:clr>
        </p15:guide>
        <p15:guide id="29" orient="horz" pos="1242" userDrawn="1">
          <p15:clr>
            <a:srgbClr val="F26B43"/>
          </p15:clr>
        </p15:guide>
        <p15:guide id="30" orient="horz" pos="10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9.xml"/><Relationship Id="rId1" Type="http://schemas.openxmlformats.org/officeDocument/2006/relationships/themeOverride" Target="../theme/themeOverrid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9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9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9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9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9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9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9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0572AAF4-13F6-465B-96F3-DF45D65EA8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23728" y="3429000"/>
            <a:ext cx="6696744" cy="252028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ru-RU" dirty="0"/>
              <a:t>О личных переводах денежных средств между государствами центральных (национальных) банков участников </a:t>
            </a:r>
            <a:r>
              <a:rPr lang="ru-RU" dirty="0" smtClean="0"/>
              <a:t>ЕСБ</a:t>
            </a:r>
          </a:p>
          <a:p>
            <a:pPr>
              <a:spcAft>
                <a:spcPts val="1200"/>
              </a:spcAft>
            </a:pPr>
            <a:r>
              <a:rPr lang="ru-RU" sz="1800" cap="none" spc="0" dirty="0" smtClean="0"/>
              <a:t>4</a:t>
            </a:r>
            <a:r>
              <a:rPr lang="en-US" sz="1800" cap="none" spc="0" dirty="0" smtClean="0"/>
              <a:t>8</a:t>
            </a:r>
            <a:r>
              <a:rPr lang="ru-RU" sz="1800" cap="none" spc="0" dirty="0" smtClean="0"/>
              <a:t>-е </a:t>
            </a:r>
            <a:r>
              <a:rPr lang="ru-RU" sz="1800" cap="none" spc="0" dirty="0"/>
              <a:t>заседание Евразийского совета центральных (национальных) банков</a:t>
            </a:r>
          </a:p>
          <a:p>
            <a:pPr>
              <a:spcAft>
                <a:spcPts val="1200"/>
              </a:spcAft>
            </a:pPr>
            <a:endParaRPr lang="ru-RU" sz="1800" cap="none" spc="0" dirty="0"/>
          </a:p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587EFEC-CF0F-4A0E-B8A1-591C82D797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123760" y="6237376"/>
            <a:ext cx="3444479" cy="276197"/>
          </a:xfrm>
        </p:spPr>
        <p:txBody>
          <a:bodyPr/>
          <a:lstStyle/>
          <a:p>
            <a:r>
              <a:rPr lang="ru-RU" dirty="0" smtClean="0"/>
              <a:t>г. Астана, Республика Казахстан</a:t>
            </a:r>
          </a:p>
          <a:p>
            <a:r>
              <a:rPr lang="ru-RU" dirty="0" smtClean="0"/>
              <a:t>15 июня 2023 года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4632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146EA86E-C024-4FC2-89A4-2F65E7C4C4D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1032" y="3645024"/>
            <a:ext cx="8712968" cy="295232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1700" dirty="0" smtClean="0">
                <a:solidFill>
                  <a:schemeClr val="bg1"/>
                </a:solidFill>
              </a:rPr>
              <a:t>В результате роста геополитических рисков совокупная доля валют </a:t>
            </a:r>
            <a:r>
              <a:rPr lang="ru-RU" sz="1700" dirty="0">
                <a:solidFill>
                  <a:schemeClr val="bg1"/>
                </a:solidFill>
              </a:rPr>
              <a:t>стран </a:t>
            </a:r>
            <a:r>
              <a:rPr lang="ru-RU" sz="1700" dirty="0" smtClean="0">
                <a:solidFill>
                  <a:schemeClr val="bg1"/>
                </a:solidFill>
              </a:rPr>
              <a:t>ЕСБ сократилась </a:t>
            </a:r>
            <a:r>
              <a:rPr lang="ru-RU" sz="1700" dirty="0">
                <a:solidFill>
                  <a:schemeClr val="bg1"/>
                </a:solidFill>
              </a:rPr>
              <a:t>до 72,1% с 76,2% годом ранее.</a:t>
            </a:r>
            <a:endParaRPr lang="ru-RU" sz="17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1700" dirty="0" smtClean="0">
                <a:solidFill>
                  <a:schemeClr val="bg1"/>
                </a:solidFill>
              </a:rPr>
              <a:t>Позиции доллара </a:t>
            </a:r>
            <a:r>
              <a:rPr lang="ru-RU" sz="1700" dirty="0">
                <a:solidFill>
                  <a:schemeClr val="bg1"/>
                </a:solidFill>
              </a:rPr>
              <a:t>США </a:t>
            </a:r>
            <a:r>
              <a:rPr lang="ru-RU" sz="1700" dirty="0" smtClean="0">
                <a:solidFill>
                  <a:schemeClr val="bg1"/>
                </a:solidFill>
              </a:rPr>
              <a:t>почти не </a:t>
            </a:r>
            <a:r>
              <a:rPr lang="ru-RU" sz="1700" dirty="0" smtClean="0">
                <a:solidFill>
                  <a:schemeClr val="bg1"/>
                </a:solidFill>
              </a:rPr>
              <a:t>изменились - 23</a:t>
            </a:r>
            <a:r>
              <a:rPr lang="ru-RU" sz="1700" dirty="0" smtClean="0">
                <a:solidFill>
                  <a:schemeClr val="bg1"/>
                </a:solidFill>
              </a:rPr>
              <a:t>% </a:t>
            </a:r>
            <a:r>
              <a:rPr lang="ru-RU" sz="1700" dirty="0">
                <a:solidFill>
                  <a:schemeClr val="bg1"/>
                </a:solidFill>
              </a:rPr>
              <a:t>транзакций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700" dirty="0" smtClean="0">
                <a:solidFill>
                  <a:schemeClr val="bg1"/>
                </a:solidFill>
              </a:rPr>
              <a:t>Несколько расширилась доля евро </a:t>
            </a:r>
            <a:r>
              <a:rPr lang="ru-RU" sz="1700" dirty="0" smtClean="0">
                <a:solidFill>
                  <a:schemeClr val="bg1"/>
                </a:solidFill>
              </a:rPr>
              <a:t>(до </a:t>
            </a:r>
            <a:r>
              <a:rPr lang="ru-RU" sz="1700" dirty="0" smtClean="0">
                <a:solidFill>
                  <a:schemeClr val="bg1"/>
                </a:solidFill>
              </a:rPr>
              <a:t>5% </a:t>
            </a:r>
            <a:r>
              <a:rPr lang="ru-RU" sz="1700" dirty="0" smtClean="0">
                <a:solidFill>
                  <a:schemeClr val="bg1"/>
                </a:solidFill>
              </a:rPr>
              <a:t>транзакций)</a:t>
            </a:r>
            <a:endParaRPr lang="ru-RU" sz="17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1700" dirty="0" smtClean="0">
                <a:solidFill>
                  <a:schemeClr val="bg1"/>
                </a:solidFill>
              </a:rPr>
              <a:t>В прочих </a:t>
            </a:r>
            <a:r>
              <a:rPr lang="ru-RU" sz="1700" dirty="0">
                <a:solidFill>
                  <a:schemeClr val="bg1"/>
                </a:solidFill>
              </a:rPr>
              <a:t>валютах стран ЕСБ </a:t>
            </a:r>
            <a:r>
              <a:rPr lang="ru-RU" sz="1700" dirty="0" smtClean="0">
                <a:solidFill>
                  <a:schemeClr val="bg1"/>
                </a:solidFill>
              </a:rPr>
              <a:t>номинировано 6% переводов</a:t>
            </a:r>
            <a:endParaRPr lang="ru-RU" sz="17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1700" dirty="0" smtClean="0">
                <a:solidFill>
                  <a:schemeClr val="bg1"/>
                </a:solidFill>
              </a:rPr>
              <a:t>Доля рубля снизилась с </a:t>
            </a:r>
            <a:r>
              <a:rPr lang="ru-RU" sz="1700" dirty="0" smtClean="0">
                <a:solidFill>
                  <a:schemeClr val="bg1"/>
                </a:solidFill>
              </a:rPr>
              <a:t>72% до </a:t>
            </a:r>
            <a:r>
              <a:rPr lang="ru-RU" sz="1700" dirty="0">
                <a:solidFill>
                  <a:schemeClr val="bg1"/>
                </a:solidFill>
              </a:rPr>
              <a:t>66</a:t>
            </a:r>
            <a:r>
              <a:rPr lang="ru-RU" sz="1700" dirty="0" smtClean="0">
                <a:solidFill>
                  <a:schemeClr val="bg1"/>
                </a:solidFill>
              </a:rPr>
              <a:t>%</a:t>
            </a:r>
            <a:endParaRPr lang="en-US" sz="17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17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16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16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CED9FB5-1DAF-4D77-9C86-CCB8C23CF3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99597" y="1268760"/>
            <a:ext cx="7910413" cy="1965324"/>
          </a:xfrm>
        </p:spPr>
        <p:txBody>
          <a:bodyPr/>
          <a:lstStyle/>
          <a:p>
            <a:r>
              <a:rPr lang="ru-RU" dirty="0"/>
              <a:t>Валютная структура денежных переводов на евразийском </a:t>
            </a:r>
            <a:r>
              <a:rPr lang="ru-RU" dirty="0" smtClean="0"/>
              <a:t>пространстве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6130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8046640" cy="908720"/>
          </a:xfrm>
        </p:spPr>
        <p:txBody>
          <a:bodyPr vert="horz" lIns="0" tIns="0" rIns="0" bIns="0" rtlCol="0" anchor="ctr" anchorCtr="0">
            <a:normAutofit/>
          </a:bodyPr>
          <a:lstStyle/>
          <a:p>
            <a:pPr algn="l" eaLnBrk="1" hangingPunct="1">
              <a:lnSpc>
                <a:spcPct val="90000"/>
              </a:lnSpc>
            </a:pPr>
            <a:r>
              <a:rPr lang="ru-RU" sz="1800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Динамика валютной </a:t>
            </a:r>
            <a:r>
              <a:rPr lang="ru-RU" sz="1800" dirty="0">
                <a:solidFill>
                  <a:schemeClr val="tx2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структуры</a:t>
            </a:r>
            <a:r>
              <a:rPr lang="ru-RU" sz="1800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2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трансграничных переводов</a:t>
            </a:r>
            <a:r>
              <a:rPr lang="en-US" sz="1800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,</a:t>
            </a:r>
            <a:r>
              <a:rPr lang="ru-RU" sz="1800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в 2019-2022 годах, %</a:t>
            </a:r>
            <a:endParaRPr lang="ru-RU" sz="1800" dirty="0">
              <a:solidFill>
                <a:schemeClr val="tx2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5912241"/>
              </p:ext>
            </p:extLst>
          </p:nvPr>
        </p:nvGraphicFramePr>
        <p:xfrm>
          <a:off x="467544" y="1196752"/>
          <a:ext cx="8388424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5146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755576" y="116633"/>
            <a:ext cx="8388424" cy="864095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defTabSz="914400" eaLnBrk="1" latinLnBrk="0" hangingPunct="1">
              <a:lnSpc>
                <a:spcPct val="90000"/>
              </a:lnSpc>
              <a:buNone/>
              <a:defRPr sz="1800">
                <a:solidFill>
                  <a:schemeClr val="tx2"/>
                </a:solidFill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Методические подходы к учету трансграничных переводов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628800"/>
            <a:ext cx="1800200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Армения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55097" y="2348880"/>
            <a:ext cx="1800200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Беларусь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66190" y="3068960"/>
            <a:ext cx="1800200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Казахстан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66190" y="3742768"/>
            <a:ext cx="1800200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Киргизия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66190" y="4438446"/>
            <a:ext cx="1800200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Россия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55097" y="5162094"/>
            <a:ext cx="1800200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Таджикистан</a:t>
            </a:r>
          </a:p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55097" y="1628636"/>
            <a:ext cx="1800200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Армения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6084168" y="1207440"/>
            <a:ext cx="1994520" cy="63722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с</a:t>
            </a:r>
            <a:r>
              <a:rPr lang="ru-RU" sz="1200" dirty="0" smtClean="0"/>
              <a:t> открытием банковского счета</a:t>
            </a:r>
            <a:endParaRPr lang="ru-RU" sz="1200" dirty="0"/>
          </a:p>
        </p:txBody>
      </p:sp>
      <p:sp>
        <p:nvSpPr>
          <p:cNvPr id="16" name="Овал 15"/>
          <p:cNvSpPr/>
          <p:nvPr/>
        </p:nvSpPr>
        <p:spPr>
          <a:xfrm>
            <a:off x="6084168" y="2060684"/>
            <a:ext cx="1994520" cy="63722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без открытия</a:t>
            </a:r>
          </a:p>
          <a:p>
            <a:pPr algn="ctr"/>
            <a:r>
              <a:rPr lang="ru-RU" sz="1200" dirty="0" smtClean="0"/>
              <a:t> банковского счета</a:t>
            </a:r>
            <a:endParaRPr lang="ru-RU" sz="1200" dirty="0"/>
          </a:p>
        </p:txBody>
      </p:sp>
      <p:sp>
        <p:nvSpPr>
          <p:cNvPr id="17" name="Овал 16"/>
          <p:cNvSpPr/>
          <p:nvPr/>
        </p:nvSpPr>
        <p:spPr>
          <a:xfrm>
            <a:off x="6084168" y="2865963"/>
            <a:ext cx="1994520" cy="76625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ч</a:t>
            </a:r>
            <a:r>
              <a:rPr lang="ru-RU" sz="1200" dirty="0" smtClean="0"/>
              <a:t>ерез системы денежных переводов</a:t>
            </a:r>
            <a:endParaRPr lang="ru-RU" sz="1200" dirty="0"/>
          </a:p>
        </p:txBody>
      </p:sp>
      <p:sp>
        <p:nvSpPr>
          <p:cNvPr id="18" name="Овал 17"/>
          <p:cNvSpPr/>
          <p:nvPr/>
        </p:nvSpPr>
        <p:spPr>
          <a:xfrm>
            <a:off x="6084168" y="3800277"/>
            <a:ext cx="1994520" cy="63722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через платежные системы</a:t>
            </a:r>
            <a:endParaRPr lang="ru-RU" sz="1200" dirty="0"/>
          </a:p>
        </p:txBody>
      </p:sp>
      <p:sp>
        <p:nvSpPr>
          <p:cNvPr id="19" name="Овал 18"/>
          <p:cNvSpPr/>
          <p:nvPr/>
        </p:nvSpPr>
        <p:spPr>
          <a:xfrm>
            <a:off x="6106531" y="4617679"/>
            <a:ext cx="1994520" cy="93097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п</a:t>
            </a:r>
            <a:r>
              <a:rPr lang="ru-RU" sz="1200" dirty="0" smtClean="0"/>
              <a:t>ереводы электронных денежных средств</a:t>
            </a:r>
            <a:endParaRPr lang="ru-RU" sz="1200" dirty="0"/>
          </a:p>
        </p:txBody>
      </p:sp>
      <p:sp>
        <p:nvSpPr>
          <p:cNvPr id="20" name="Овал 19"/>
          <p:cNvSpPr/>
          <p:nvPr/>
        </p:nvSpPr>
        <p:spPr>
          <a:xfrm>
            <a:off x="6106531" y="5728834"/>
            <a:ext cx="1994520" cy="63722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п</a:t>
            </a:r>
            <a:r>
              <a:rPr lang="ru-RU" sz="1200" dirty="0" smtClean="0"/>
              <a:t>очтовые переводы</a:t>
            </a:r>
            <a:endParaRPr lang="ru-RU" sz="1200" dirty="0"/>
          </a:p>
        </p:txBody>
      </p:sp>
      <p:cxnSp>
        <p:nvCxnSpPr>
          <p:cNvPr id="22" name="Прямая со стрелкой 21"/>
          <p:cNvCxnSpPr>
            <a:endCxn id="15" idx="2"/>
          </p:cNvCxnSpPr>
          <p:nvPr/>
        </p:nvCxnSpPr>
        <p:spPr>
          <a:xfrm flipV="1">
            <a:off x="2706986" y="1526050"/>
            <a:ext cx="3377182" cy="3304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6" idx="2"/>
          </p:cNvCxnSpPr>
          <p:nvPr/>
        </p:nvCxnSpPr>
        <p:spPr>
          <a:xfrm>
            <a:off x="2699792" y="1864805"/>
            <a:ext cx="3384376" cy="5144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17" idx="2"/>
          </p:cNvCxnSpPr>
          <p:nvPr/>
        </p:nvCxnSpPr>
        <p:spPr>
          <a:xfrm>
            <a:off x="2680682" y="1866357"/>
            <a:ext cx="3403486" cy="1382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2686850" y="1852516"/>
            <a:ext cx="3410546" cy="22222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endCxn id="16" idx="2"/>
          </p:cNvCxnSpPr>
          <p:nvPr/>
        </p:nvCxnSpPr>
        <p:spPr>
          <a:xfrm flipV="1">
            <a:off x="2697321" y="2379294"/>
            <a:ext cx="3386847" cy="296247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V="1">
            <a:off x="2653603" y="3269265"/>
            <a:ext cx="3403559" cy="211139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endCxn id="15" idx="2"/>
          </p:cNvCxnSpPr>
          <p:nvPr/>
        </p:nvCxnSpPr>
        <p:spPr>
          <a:xfrm flipV="1">
            <a:off x="2684236" y="1526050"/>
            <a:ext cx="3399932" cy="3144362"/>
          </a:xfrm>
          <a:prstGeom prst="straightConnector1">
            <a:avLst/>
          </a:prstGeom>
          <a:ln>
            <a:solidFill>
              <a:srgbClr val="FF7C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endCxn id="18" idx="2"/>
          </p:cNvCxnSpPr>
          <p:nvPr/>
        </p:nvCxnSpPr>
        <p:spPr>
          <a:xfrm flipV="1">
            <a:off x="2706986" y="4118887"/>
            <a:ext cx="3377182" cy="535584"/>
          </a:xfrm>
          <a:prstGeom prst="straightConnector1">
            <a:avLst/>
          </a:prstGeom>
          <a:ln>
            <a:solidFill>
              <a:srgbClr val="FF7C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endCxn id="19" idx="2"/>
          </p:cNvCxnSpPr>
          <p:nvPr/>
        </p:nvCxnSpPr>
        <p:spPr>
          <a:xfrm>
            <a:off x="2684236" y="4662327"/>
            <a:ext cx="3422295" cy="420838"/>
          </a:xfrm>
          <a:prstGeom prst="straightConnector1">
            <a:avLst/>
          </a:prstGeom>
          <a:ln>
            <a:solidFill>
              <a:srgbClr val="FF7C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2674290" y="4670411"/>
            <a:ext cx="3435380" cy="1370649"/>
          </a:xfrm>
          <a:prstGeom prst="straightConnector1">
            <a:avLst/>
          </a:prstGeom>
          <a:ln>
            <a:solidFill>
              <a:srgbClr val="FF7C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endCxn id="15" idx="2"/>
          </p:cNvCxnSpPr>
          <p:nvPr/>
        </p:nvCxnSpPr>
        <p:spPr>
          <a:xfrm flipV="1">
            <a:off x="2674290" y="1526050"/>
            <a:ext cx="3409878" cy="236800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flipV="1">
            <a:off x="2681097" y="3248502"/>
            <a:ext cx="3412736" cy="64437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>
            <a:off x="2645649" y="3287389"/>
            <a:ext cx="3460882" cy="277931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>
            <a:endCxn id="15" idx="2"/>
          </p:cNvCxnSpPr>
          <p:nvPr/>
        </p:nvCxnSpPr>
        <p:spPr>
          <a:xfrm flipV="1">
            <a:off x="2623286" y="1526050"/>
            <a:ext cx="3460882" cy="175893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>
            <a:endCxn id="17" idx="2"/>
          </p:cNvCxnSpPr>
          <p:nvPr/>
        </p:nvCxnSpPr>
        <p:spPr>
          <a:xfrm flipV="1">
            <a:off x="2645649" y="3249090"/>
            <a:ext cx="3438519" cy="37121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>
            <a:endCxn id="15" idx="2"/>
          </p:cNvCxnSpPr>
          <p:nvPr/>
        </p:nvCxnSpPr>
        <p:spPr>
          <a:xfrm flipV="1">
            <a:off x="2680682" y="1526050"/>
            <a:ext cx="3403486" cy="990307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>
            <a:endCxn id="17" idx="2"/>
          </p:cNvCxnSpPr>
          <p:nvPr/>
        </p:nvCxnSpPr>
        <p:spPr>
          <a:xfrm>
            <a:off x="2678267" y="2524214"/>
            <a:ext cx="3405901" cy="724876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 стрелкой 86"/>
          <p:cNvCxnSpPr>
            <a:endCxn id="18" idx="2"/>
          </p:cNvCxnSpPr>
          <p:nvPr/>
        </p:nvCxnSpPr>
        <p:spPr>
          <a:xfrm>
            <a:off x="2677429" y="2538054"/>
            <a:ext cx="3406739" cy="1580833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/>
          <p:nvPr/>
        </p:nvCxnSpPr>
        <p:spPr>
          <a:xfrm>
            <a:off x="2684236" y="2512415"/>
            <a:ext cx="3372926" cy="2563482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>
            <a:endCxn id="20" idx="2"/>
          </p:cNvCxnSpPr>
          <p:nvPr/>
        </p:nvCxnSpPr>
        <p:spPr>
          <a:xfrm>
            <a:off x="2680682" y="2532217"/>
            <a:ext cx="3425849" cy="3515227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endCxn id="16" idx="2"/>
          </p:cNvCxnSpPr>
          <p:nvPr/>
        </p:nvCxnSpPr>
        <p:spPr>
          <a:xfrm flipV="1">
            <a:off x="2680682" y="2379294"/>
            <a:ext cx="3403486" cy="2275178"/>
          </a:xfrm>
          <a:prstGeom prst="straightConnector1">
            <a:avLst/>
          </a:prstGeom>
          <a:ln>
            <a:solidFill>
              <a:srgbClr val="FF7C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26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146EA86E-C024-4FC2-89A4-2F65E7C4C4D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3573016"/>
            <a:ext cx="8712968" cy="249282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chemeClr val="bg1"/>
                </a:solidFill>
              </a:rPr>
              <a:t>Денежные переводы между странами ЕСБ осуществляются в подавляющем большинстве случаев через системы денежных переводов, которые сложно поддаются мониторингу (в РФ используются обследования).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chemeClr val="bg1"/>
                </a:solidFill>
              </a:rPr>
              <a:t>Часть попадающих в статистику денежных переводов обслуживает потоки </a:t>
            </a:r>
            <a:r>
              <a:rPr lang="ru-RU" sz="1600" dirty="0" smtClean="0">
                <a:solidFill>
                  <a:schemeClr val="bg1"/>
                </a:solidFill>
              </a:rPr>
              <a:t>капитала </a:t>
            </a:r>
            <a:r>
              <a:rPr lang="ru-RU" sz="1600" dirty="0" smtClean="0">
                <a:solidFill>
                  <a:schemeClr val="bg1"/>
                </a:solidFill>
              </a:rPr>
              <a:t>(приобретение недвижимости, финансовых активов, </a:t>
            </a:r>
            <a:r>
              <a:rPr lang="ru-RU" sz="1600" dirty="0" smtClean="0">
                <a:solidFill>
                  <a:schemeClr val="bg1"/>
                </a:solidFill>
              </a:rPr>
              <a:t>зачисление на </a:t>
            </a:r>
            <a:r>
              <a:rPr lang="ru-RU" sz="1600" dirty="0" smtClean="0">
                <a:solidFill>
                  <a:schemeClr val="bg1"/>
                </a:solidFill>
              </a:rPr>
              <a:t>банковские счета)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schemeClr val="bg1"/>
                </a:solidFill>
              </a:rPr>
              <a:t>Включение </a:t>
            </a:r>
            <a:r>
              <a:rPr lang="ru-RU" sz="1600" dirty="0">
                <a:solidFill>
                  <a:schemeClr val="bg1"/>
                </a:solidFill>
              </a:rPr>
              <a:t>в статистику перечислений в пользу не только физических,  но и юридических </a:t>
            </a:r>
            <a:r>
              <a:rPr lang="ru-RU" sz="1600" dirty="0" smtClean="0">
                <a:solidFill>
                  <a:schemeClr val="bg1"/>
                </a:solidFill>
              </a:rPr>
              <a:t>лиц</a:t>
            </a:r>
            <a:endParaRPr lang="ru-RU" sz="16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chemeClr val="bg1"/>
                </a:solidFill>
              </a:rPr>
              <a:t>Часть денежных переводов, учитываемых в статистике исходящих переводов по заявленной стране назначения, в реальности направляется в </a:t>
            </a:r>
            <a:r>
              <a:rPr lang="ru-RU" sz="1600" dirty="0" smtClean="0">
                <a:solidFill>
                  <a:schemeClr val="bg1"/>
                </a:solidFill>
              </a:rPr>
              <a:t>третьи страны 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CED9FB5-1DAF-4D77-9C86-CCB8C23CF3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71603" y="1104901"/>
            <a:ext cx="7847359" cy="1965324"/>
          </a:xfrm>
        </p:spPr>
        <p:txBody>
          <a:bodyPr/>
          <a:lstStyle/>
          <a:p>
            <a:r>
              <a:rPr lang="ru-RU" dirty="0"/>
              <a:t>Основные причины расхождений в данных стран по трансграничным переводам</a:t>
            </a:r>
          </a:p>
        </p:txBody>
      </p:sp>
    </p:spTree>
    <p:extLst>
      <p:ext uri="{BB962C8B-B14F-4D97-AF65-F5344CB8AC3E}">
        <p14:creationId xmlns:p14="http://schemas.microsoft.com/office/powerpoint/2010/main" val="41219595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058" y="908720"/>
            <a:ext cx="8493919" cy="606994"/>
          </a:xfrm>
        </p:spPr>
        <p:txBody>
          <a:bodyPr>
            <a:noAutofit/>
          </a:bodyPr>
          <a:lstStyle/>
          <a:p>
            <a:pPr algn="ctr"/>
            <a:r>
              <a:rPr lang="ru-RU" sz="1800" dirty="0"/>
              <a:t>Динамика расхождений данных о </a:t>
            </a:r>
            <a:r>
              <a:rPr lang="ru-RU" sz="1800" b="1" dirty="0" smtClean="0"/>
              <a:t>трансграничных переводах </a:t>
            </a:r>
            <a:r>
              <a:rPr lang="ru-RU" sz="1800" dirty="0" smtClean="0"/>
              <a:t>между государствами ЕСБ в </a:t>
            </a:r>
            <a:r>
              <a:rPr lang="ru-RU" sz="1800" dirty="0" smtClean="0"/>
              <a:t>2021-2022 </a:t>
            </a:r>
            <a:r>
              <a:rPr lang="ru-RU" sz="1800" dirty="0"/>
              <a:t>гг</a:t>
            </a:r>
            <a:r>
              <a:rPr lang="ru-RU" sz="1800" dirty="0" smtClean="0"/>
              <a:t>., млн </a:t>
            </a:r>
            <a:r>
              <a:rPr lang="ru-RU" sz="1800" dirty="0"/>
              <a:t>долларов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6A7554-085F-475F-926B-B7C638963788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graphicFrame>
        <p:nvGraphicFramePr>
          <p:cNvPr id="10" name="Диаграмм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804061"/>
              </p:ext>
            </p:extLst>
          </p:nvPr>
        </p:nvGraphicFramePr>
        <p:xfrm>
          <a:off x="-77838" y="1515714"/>
          <a:ext cx="9299677" cy="4950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052461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058" y="908720"/>
            <a:ext cx="8493919" cy="606994"/>
          </a:xfrm>
        </p:spPr>
        <p:txBody>
          <a:bodyPr>
            <a:noAutofit/>
          </a:bodyPr>
          <a:lstStyle/>
          <a:p>
            <a:pPr algn="ctr"/>
            <a:r>
              <a:rPr lang="ru-RU" sz="1800" dirty="0"/>
              <a:t>Динамика расхождений данных о </a:t>
            </a:r>
            <a:r>
              <a:rPr lang="ru-RU" sz="1800" b="1" dirty="0"/>
              <a:t>личных переводах </a:t>
            </a:r>
            <a:r>
              <a:rPr lang="ru-RU" sz="1800" dirty="0" smtClean="0"/>
              <a:t>между государствами ЕСБ в </a:t>
            </a:r>
            <a:r>
              <a:rPr lang="ru-RU" sz="1800" dirty="0" smtClean="0"/>
              <a:t>2021-2022 </a:t>
            </a:r>
            <a:r>
              <a:rPr lang="ru-RU" sz="1800" dirty="0"/>
              <a:t>гг</a:t>
            </a:r>
            <a:r>
              <a:rPr lang="ru-RU" sz="1800" dirty="0" smtClean="0"/>
              <a:t>., млн </a:t>
            </a:r>
            <a:r>
              <a:rPr lang="ru-RU" sz="1800" dirty="0"/>
              <a:t>долларов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6A7554-085F-475F-926B-B7C638963788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graphicFrame>
        <p:nvGraphicFramePr>
          <p:cNvPr id="7" name="Диаграмм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5869251"/>
              </p:ext>
            </p:extLst>
          </p:nvPr>
        </p:nvGraphicFramePr>
        <p:xfrm>
          <a:off x="-77838" y="1668632"/>
          <a:ext cx="9299677" cy="4797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2446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146EA86E-C024-4FC2-89A4-2F65E7C4C4D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3212976"/>
            <a:ext cx="8496593" cy="2808312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В </a:t>
            </a:r>
            <a:r>
              <a:rPr lang="ru-RU" dirty="0" smtClean="0">
                <a:solidFill>
                  <a:schemeClr val="bg1"/>
                </a:solidFill>
              </a:rPr>
              <a:t>2022 </a:t>
            </a:r>
            <a:r>
              <a:rPr lang="ru-RU" dirty="0">
                <a:solidFill>
                  <a:schemeClr val="bg1"/>
                </a:solidFill>
              </a:rPr>
              <a:t>году </a:t>
            </a:r>
            <a:r>
              <a:rPr lang="ru-RU" dirty="0" smtClean="0">
                <a:solidFill>
                  <a:schemeClr val="bg1"/>
                </a:solidFill>
              </a:rPr>
              <a:t>объем </a:t>
            </a:r>
            <a:r>
              <a:rPr lang="ru-RU" dirty="0" smtClean="0">
                <a:solidFill>
                  <a:schemeClr val="bg1"/>
                </a:solidFill>
              </a:rPr>
              <a:t>денежных </a:t>
            </a:r>
            <a:r>
              <a:rPr lang="ru-RU" dirty="0">
                <a:solidFill>
                  <a:schemeClr val="bg1"/>
                </a:solidFill>
              </a:rPr>
              <a:t>переводов из развитых стран в страны с малым и средним </a:t>
            </a:r>
            <a:r>
              <a:rPr lang="ru-RU" dirty="0" smtClean="0">
                <a:solidFill>
                  <a:schemeClr val="bg1"/>
                </a:solidFill>
              </a:rPr>
              <a:t>доходом </a:t>
            </a:r>
            <a:r>
              <a:rPr lang="ru-RU" dirty="0" smtClean="0">
                <a:solidFill>
                  <a:schemeClr val="bg1"/>
                </a:solidFill>
              </a:rPr>
              <a:t>вырос на 4,9% до 626 млрд долларов США, в целом по миру  - 794 млрд долларов США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Ожидается</a:t>
            </a:r>
            <a:r>
              <a:rPr lang="ru-RU" dirty="0">
                <a:solidFill>
                  <a:schemeClr val="bg1"/>
                </a:solidFill>
              </a:rPr>
              <a:t>, что в </a:t>
            </a:r>
            <a:r>
              <a:rPr lang="ru-RU" dirty="0" smtClean="0">
                <a:solidFill>
                  <a:schemeClr val="bg1"/>
                </a:solidFill>
              </a:rPr>
              <a:t>2023 </a:t>
            </a:r>
            <a:r>
              <a:rPr lang="ru-RU" dirty="0">
                <a:solidFill>
                  <a:schemeClr val="bg1"/>
                </a:solidFill>
              </a:rPr>
              <a:t>году переводы вырастут на </a:t>
            </a:r>
            <a:r>
              <a:rPr lang="ru-RU" dirty="0" smtClean="0">
                <a:solidFill>
                  <a:schemeClr val="bg1"/>
                </a:solidFill>
              </a:rPr>
              <a:t>2,0% </a:t>
            </a:r>
            <a:r>
              <a:rPr lang="ru-RU" dirty="0">
                <a:solidFill>
                  <a:schemeClr val="bg1"/>
                </a:solidFill>
              </a:rPr>
              <a:t>до </a:t>
            </a:r>
            <a:r>
              <a:rPr lang="ru-RU" dirty="0" smtClean="0">
                <a:solidFill>
                  <a:schemeClr val="bg1"/>
                </a:solidFill>
              </a:rPr>
              <a:t>815 </a:t>
            </a:r>
            <a:r>
              <a:rPr lang="ru-RU" dirty="0">
                <a:solidFill>
                  <a:schemeClr val="bg1"/>
                </a:solidFill>
              </a:rPr>
              <a:t>млрд </a:t>
            </a:r>
            <a:r>
              <a:rPr lang="ru-RU" dirty="0" smtClean="0">
                <a:solidFill>
                  <a:schemeClr val="bg1"/>
                </a:solidFill>
              </a:rPr>
              <a:t>долларов </a:t>
            </a:r>
            <a:r>
              <a:rPr lang="ru-RU" dirty="0">
                <a:solidFill>
                  <a:schemeClr val="bg1"/>
                </a:solidFill>
              </a:rPr>
              <a:t>США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Динамика переводов: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Прирост на </a:t>
            </a:r>
            <a:r>
              <a:rPr lang="ru-RU" dirty="0" smtClean="0">
                <a:solidFill>
                  <a:schemeClr val="bg1"/>
                </a:solidFill>
              </a:rPr>
              <a:t>4,7 </a:t>
            </a:r>
            <a:r>
              <a:rPr lang="ru-RU" dirty="0" smtClean="0">
                <a:solidFill>
                  <a:schemeClr val="bg1"/>
                </a:solidFill>
              </a:rPr>
              <a:t>процентов в Латинскую Америку и Карибский бассейн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Прирост на </a:t>
            </a:r>
            <a:r>
              <a:rPr lang="ru-RU" dirty="0" smtClean="0">
                <a:solidFill>
                  <a:schemeClr val="bg1"/>
                </a:solidFill>
              </a:rPr>
              <a:t>0,7 </a:t>
            </a:r>
            <a:r>
              <a:rPr lang="ru-RU" dirty="0" smtClean="0">
                <a:solidFill>
                  <a:schemeClr val="bg1"/>
                </a:solidFill>
              </a:rPr>
              <a:t>процента в Южную Азию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Прирост на </a:t>
            </a:r>
            <a:r>
              <a:rPr lang="ru-RU" dirty="0" smtClean="0">
                <a:solidFill>
                  <a:schemeClr val="bg1"/>
                </a:solidFill>
              </a:rPr>
              <a:t>2,0 </a:t>
            </a:r>
            <a:r>
              <a:rPr lang="ru-RU" dirty="0" smtClean="0">
                <a:solidFill>
                  <a:schemeClr val="bg1"/>
                </a:solidFill>
              </a:rPr>
              <a:t>процента в страны Ближнего Востока и Северной Африки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Снижение на </a:t>
            </a:r>
            <a:r>
              <a:rPr lang="ru-RU" dirty="0" smtClean="0">
                <a:solidFill>
                  <a:schemeClr val="bg1"/>
                </a:solidFill>
              </a:rPr>
              <a:t>1,0% </a:t>
            </a:r>
            <a:r>
              <a:rPr lang="ru-RU" dirty="0" smtClean="0">
                <a:solidFill>
                  <a:schemeClr val="bg1"/>
                </a:solidFill>
              </a:rPr>
              <a:t>в страны Восточной Азии и Тихоокеанского региона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Прирост </a:t>
            </a:r>
            <a:r>
              <a:rPr lang="ru-RU" dirty="0" smtClean="0">
                <a:solidFill>
                  <a:schemeClr val="bg1"/>
                </a:solidFill>
              </a:rPr>
              <a:t>на 4,2% </a:t>
            </a:r>
            <a:r>
              <a:rPr lang="ru-RU" dirty="0" smtClean="0">
                <a:solidFill>
                  <a:schemeClr val="bg1"/>
                </a:solidFill>
              </a:rPr>
              <a:t>в страны Европы и Центральной Азии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Прирост на 3,9% </a:t>
            </a:r>
            <a:r>
              <a:rPr lang="ru-RU" dirty="0" smtClean="0">
                <a:solidFill>
                  <a:schemeClr val="bg1"/>
                </a:solidFill>
              </a:rPr>
              <a:t>в Африки к югу от Сахары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CED9FB5-1DAF-4D77-9C86-CCB8C23CF3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7984" y="980728"/>
            <a:ext cx="4526042" cy="1965324"/>
          </a:xfrm>
        </p:spPr>
        <p:txBody>
          <a:bodyPr/>
          <a:lstStyle/>
          <a:p>
            <a:r>
              <a:rPr lang="ru-RU" dirty="0" smtClean="0"/>
              <a:t>ГЛОБАЛЬНЫЕ Тенденции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75589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7" y="18864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Динамика трансграничных переводов в 2022 году</a:t>
            </a:r>
            <a:endParaRPr lang="ru-RU" sz="2800" dirty="0"/>
          </a:p>
        </p:txBody>
      </p:sp>
      <p:graphicFrame>
        <p:nvGraphicFramePr>
          <p:cNvPr id="4" name="Диаграмм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5265066"/>
              </p:ext>
            </p:extLst>
          </p:nvPr>
        </p:nvGraphicFramePr>
        <p:xfrm>
          <a:off x="1" y="1052736"/>
          <a:ext cx="8964488" cy="5805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453253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332656"/>
            <a:ext cx="8229600" cy="504056"/>
          </a:xfrm>
        </p:spPr>
        <p:txBody>
          <a:bodyPr/>
          <a:lstStyle/>
          <a:p>
            <a:r>
              <a:rPr lang="ru-RU" dirty="0" smtClean="0"/>
              <a:t>Динамика потоков переводов по регионам мира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15" y="1340768"/>
            <a:ext cx="8712968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8683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146EA86E-C024-4FC2-89A4-2F65E7C4C4D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5928" y="3429000"/>
            <a:ext cx="8712968" cy="2592288"/>
          </a:xfrm>
        </p:spPr>
        <p:txBody>
          <a:bodyPr/>
          <a:lstStyle/>
          <a:p>
            <a:pPr marL="0" indent="0">
              <a:buNone/>
            </a:pPr>
            <a:endParaRPr lang="ru-RU" sz="16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Факторы стабилизации денежных переводов: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schemeClr val="bg1"/>
                </a:solidFill>
              </a:rPr>
              <a:t>Частичное восстановление </a:t>
            </a:r>
            <a:r>
              <a:rPr lang="ru-RU" sz="1600" dirty="0" err="1" smtClean="0">
                <a:solidFill>
                  <a:schemeClr val="bg1"/>
                </a:solidFill>
              </a:rPr>
              <a:t>допандемийной</a:t>
            </a:r>
            <a:r>
              <a:rPr lang="ru-RU" sz="1600" dirty="0" smtClean="0">
                <a:solidFill>
                  <a:schemeClr val="bg1"/>
                </a:solidFill>
              </a:rPr>
              <a:t> модели использования рабочей силы</a:t>
            </a:r>
            <a:endParaRPr lang="ru-RU" sz="16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schemeClr val="bg1"/>
                </a:solidFill>
              </a:rPr>
              <a:t>Восстановление доли переводов, направляемой мигрантами</a:t>
            </a:r>
            <a:endParaRPr lang="ru-RU" sz="16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schemeClr val="bg1"/>
                </a:solidFill>
              </a:rPr>
              <a:t>Динамика темпов инфляции и располагаемых доходов населения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schemeClr val="bg1"/>
                </a:solidFill>
              </a:rPr>
              <a:t>Скачки цен на основные товары</a:t>
            </a:r>
            <a:endParaRPr lang="ru-RU" sz="16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schemeClr val="bg1"/>
                </a:solidFill>
              </a:rPr>
              <a:t>Динамика </a:t>
            </a:r>
            <a:r>
              <a:rPr lang="ru-RU" sz="1600" dirty="0">
                <a:solidFill>
                  <a:schemeClr val="bg1"/>
                </a:solidFill>
              </a:rPr>
              <a:t>валютных </a:t>
            </a:r>
            <a:r>
              <a:rPr lang="ru-RU" sz="1600" dirty="0" smtClean="0">
                <a:solidFill>
                  <a:schemeClr val="bg1"/>
                </a:solidFill>
              </a:rPr>
              <a:t>курсов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Среднемировая </a:t>
            </a:r>
            <a:r>
              <a:rPr lang="ru-RU" sz="1600" dirty="0">
                <a:solidFill>
                  <a:schemeClr val="bg1"/>
                </a:solidFill>
              </a:rPr>
              <a:t>стоимость перевода 200 долларов США </a:t>
            </a:r>
            <a:r>
              <a:rPr lang="ru-RU" sz="1600" dirty="0" smtClean="0">
                <a:solidFill>
                  <a:schemeClr val="bg1"/>
                </a:solidFill>
              </a:rPr>
              <a:t>остается </a:t>
            </a:r>
            <a:r>
              <a:rPr lang="ru-RU" sz="1600" dirty="0">
                <a:solidFill>
                  <a:schemeClr val="bg1"/>
                </a:solidFill>
              </a:rPr>
              <a:t>высокой и составляла 6,5 процента, более чем вдвое превышая целевой показатель в 3 </a:t>
            </a:r>
            <a:r>
              <a:rPr lang="ru-RU" sz="1600" dirty="0" smtClean="0">
                <a:solidFill>
                  <a:schemeClr val="bg1"/>
                </a:solidFill>
              </a:rPr>
              <a:t>процента в рамках ЦУР</a:t>
            </a:r>
            <a:endParaRPr lang="ru-RU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16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CED9FB5-1DAF-4D77-9C86-CCB8C23CF3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99992" y="1124744"/>
            <a:ext cx="4454034" cy="1965324"/>
          </a:xfrm>
        </p:spPr>
        <p:txBody>
          <a:bodyPr/>
          <a:lstStyle/>
          <a:p>
            <a:r>
              <a:rPr lang="ru-RU" dirty="0" smtClean="0"/>
              <a:t>ГЛОБАЛЬНЫЕ тенденции (</a:t>
            </a:r>
            <a:r>
              <a:rPr lang="ru-RU" dirty="0"/>
              <a:t>продолжение) </a:t>
            </a:r>
          </a:p>
        </p:txBody>
      </p:sp>
    </p:spTree>
    <p:extLst>
      <p:ext uri="{BB962C8B-B14F-4D97-AF65-F5344CB8AC3E}">
        <p14:creationId xmlns:p14="http://schemas.microsoft.com/office/powerpoint/2010/main" val="4145361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146EA86E-C024-4FC2-89A4-2F65E7C4C4D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15008" y="3645024"/>
            <a:ext cx="8928992" cy="2808312"/>
          </a:xfrm>
        </p:spPr>
        <p:txBody>
          <a:bodyPr/>
          <a:lstStyle/>
          <a:p>
            <a:r>
              <a:rPr lang="ru-RU" sz="1800" dirty="0" smtClean="0">
                <a:solidFill>
                  <a:schemeClr val="bg1"/>
                </a:solidFill>
              </a:rPr>
              <a:t>Подготовлены сопоставительные таблицы личных и трансграничных денежных переводов</a:t>
            </a:r>
            <a:endParaRPr lang="en-US" sz="1800" dirty="0">
              <a:solidFill>
                <a:schemeClr val="bg1"/>
              </a:solidFill>
            </a:endParaRPr>
          </a:p>
          <a:p>
            <a:r>
              <a:rPr lang="ru-RU" sz="1800" dirty="0" smtClean="0">
                <a:solidFill>
                  <a:schemeClr val="bg1"/>
                </a:solidFill>
              </a:rPr>
              <a:t>Актуализирована сопоставительная таблица методологических принципов учета трансграничных переводов</a:t>
            </a:r>
            <a:endParaRPr lang="ru-RU" sz="1800" dirty="0">
              <a:solidFill>
                <a:schemeClr val="bg1"/>
              </a:solidFill>
            </a:endParaRPr>
          </a:p>
          <a:p>
            <a:r>
              <a:rPr lang="ru-RU" sz="1800" dirty="0" smtClean="0">
                <a:solidFill>
                  <a:schemeClr val="bg1"/>
                </a:solidFill>
              </a:rPr>
              <a:t>Продолжена </a:t>
            </a:r>
            <a:r>
              <a:rPr lang="ru-RU" sz="1800" dirty="0">
                <a:solidFill>
                  <a:schemeClr val="bg1"/>
                </a:solidFill>
              </a:rPr>
              <a:t>работа по </a:t>
            </a:r>
            <a:r>
              <a:rPr lang="ru-RU" sz="1800" dirty="0" smtClean="0">
                <a:solidFill>
                  <a:schemeClr val="bg1"/>
                </a:solidFill>
              </a:rPr>
              <a:t>гармонизации подходов к расчету личных и трансграничных переводов физических лиц</a:t>
            </a:r>
            <a:endParaRPr lang="ru-RU" sz="1800" dirty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CED9FB5-1DAF-4D77-9C86-CCB8C23CF3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55783" y="1104901"/>
            <a:ext cx="6263185" cy="1099963"/>
          </a:xfrm>
        </p:spPr>
        <p:txBody>
          <a:bodyPr/>
          <a:lstStyle/>
          <a:p>
            <a:r>
              <a:rPr lang="ru-RU" dirty="0"/>
              <a:t>О ходе выполнения решений </a:t>
            </a:r>
            <a:r>
              <a:rPr lang="ru-RU" dirty="0" smtClean="0"/>
              <a:t>46-го </a:t>
            </a:r>
            <a:r>
              <a:rPr lang="ru-RU" dirty="0"/>
              <a:t>заседания ЕСБ</a:t>
            </a:r>
          </a:p>
        </p:txBody>
      </p:sp>
    </p:spTree>
    <p:extLst>
      <p:ext uri="{BB962C8B-B14F-4D97-AF65-F5344CB8AC3E}">
        <p14:creationId xmlns:p14="http://schemas.microsoft.com/office/powerpoint/2010/main" val="22464086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980728"/>
            <a:ext cx="8855396" cy="5400600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5436096" y="1916832"/>
            <a:ext cx="1224136" cy="4752528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067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502206-3963-49A8-866F-37AE58E0E1E9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937" y="1556792"/>
            <a:ext cx="8670576" cy="4608512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18425" y="755801"/>
            <a:ext cx="8229600" cy="65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tabLst>
                <a:tab pos="4398963" algn="l"/>
              </a:tabLst>
            </a:pPr>
            <a:r>
              <a:rPr lang="ru-RU" sz="2600" dirty="0" smtClean="0"/>
              <a:t>Динамика потребительских цен, % годовых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7803553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502206-3963-49A8-866F-37AE58E0E1E9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16832"/>
            <a:ext cx="8820658" cy="4521998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18425" y="755801"/>
            <a:ext cx="8229600" cy="65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tabLst>
                <a:tab pos="4398963" algn="l"/>
              </a:tabLst>
            </a:pPr>
            <a:r>
              <a:rPr lang="ru-RU" sz="2600" dirty="0" smtClean="0"/>
              <a:t>Динамика реальных заработных плат, % годовых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1449586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Влияние укрепления курса рубля на увеличение долларового эквивалента переводов в нескорые страны СНГ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6A7554-085F-475F-926B-B7C638963788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224" y="2066199"/>
            <a:ext cx="8154717" cy="4315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2797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56" y="908720"/>
            <a:ext cx="8842832" cy="56166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3683"/>
            <a:ext cx="82296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tabLst>
                <a:tab pos="4398963" algn="l"/>
              </a:tabLst>
            </a:pPr>
            <a:r>
              <a:rPr lang="ru-RU" sz="2600" i="1" dirty="0">
                <a:latin typeface="Arial" panose="020B0604020202020204" pitchFamily="34" charset="0"/>
                <a:cs typeface="Arial" panose="020B0604020202020204" pitchFamily="34" charset="0"/>
              </a:rPr>
              <a:t>Динамика </a:t>
            </a:r>
            <a:r>
              <a:rPr lang="ru-RU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основных финансовых потоков </a:t>
            </a:r>
            <a:r>
              <a:rPr lang="ru-RU" sz="2600" i="1" dirty="0">
                <a:latin typeface="Arial" panose="020B0604020202020204" pitchFamily="34" charset="0"/>
                <a:cs typeface="Arial" panose="020B0604020202020204" pitchFamily="34" charset="0"/>
              </a:rPr>
              <a:t>в развивающиеся страны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90286" y="4839842"/>
            <a:ext cx="1395632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92D050"/>
                </a:solidFill>
              </a:rPr>
              <a:t>Прирост долговых обязательств</a:t>
            </a:r>
            <a:endParaRPr lang="ru-RU" sz="1400" b="1" dirty="0">
              <a:solidFill>
                <a:srgbClr val="92D050"/>
              </a:solidFill>
            </a:endParaRPr>
          </a:p>
        </p:txBody>
      </p:sp>
      <p:sp useBgFill="1">
        <p:nvSpPr>
          <p:cNvPr id="7" name="TextBox 6"/>
          <p:cNvSpPr txBox="1"/>
          <p:nvPr/>
        </p:nvSpPr>
        <p:spPr>
          <a:xfrm>
            <a:off x="6952423" y="4148162"/>
            <a:ext cx="139563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ОПР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742317" y="2425427"/>
            <a:ext cx="114796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Денежные переводы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72046" y="1722532"/>
            <a:ext cx="129614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</a:rPr>
              <a:t>Прямые инвестиции</a:t>
            </a:r>
            <a:endParaRPr lang="ru-RU" sz="1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6605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575" y="1125247"/>
            <a:ext cx="8641905" cy="51840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3683"/>
            <a:ext cx="82296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tabLst>
                <a:tab pos="4398963" algn="l"/>
              </a:tabLst>
            </a:pPr>
            <a:r>
              <a:rPr lang="ru-RU" sz="2600" i="1" dirty="0">
                <a:latin typeface="Arial" panose="020B0604020202020204" pitchFamily="34" charset="0"/>
                <a:cs typeface="Arial" panose="020B0604020202020204" pitchFamily="34" charset="0"/>
              </a:rPr>
              <a:t>Динамика </a:t>
            </a:r>
            <a:r>
              <a:rPr lang="ru-RU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основных финансовых потоков </a:t>
            </a:r>
            <a:r>
              <a:rPr lang="ru-RU" sz="2600" i="1" dirty="0">
                <a:latin typeface="Arial" panose="020B0604020202020204" pitchFamily="34" charset="0"/>
                <a:cs typeface="Arial" panose="020B0604020202020204" pitchFamily="34" charset="0"/>
              </a:rPr>
              <a:t>в развивающиеся страны </a:t>
            </a:r>
            <a:r>
              <a:rPr lang="ru-RU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(без Китая)</a:t>
            </a:r>
            <a:endParaRPr lang="ru-RU" sz="2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2080" y="1866345"/>
            <a:ext cx="129614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</a:rPr>
              <a:t>Прямые инвестиции</a:t>
            </a:r>
            <a:endParaRPr lang="ru-RU" sz="1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4653136"/>
            <a:ext cx="1512168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Прирост долговых обязательств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 useBgFill="1">
        <p:nvSpPr>
          <p:cNvPr id="7" name="TextBox 6"/>
          <p:cNvSpPr txBox="1"/>
          <p:nvPr/>
        </p:nvSpPr>
        <p:spPr>
          <a:xfrm>
            <a:off x="7583020" y="3573016"/>
            <a:ext cx="1395632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Официальная помощь развитию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7706852" y="1404193"/>
            <a:ext cx="114796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Денежные переводы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4925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49" y="980728"/>
            <a:ext cx="8546803" cy="54726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3683"/>
            <a:ext cx="82296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tabLst>
                <a:tab pos="4398963" algn="l"/>
              </a:tabLst>
            </a:pPr>
            <a:r>
              <a:rPr lang="ru-RU" sz="2600" i="1" dirty="0">
                <a:latin typeface="Arial" panose="020B0604020202020204" pitchFamily="34" charset="0"/>
                <a:cs typeface="Arial" panose="020B0604020202020204" pitchFamily="34" charset="0"/>
              </a:rPr>
              <a:t>Динамика </a:t>
            </a:r>
            <a:r>
              <a:rPr lang="ru-RU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основных финансовых потоков </a:t>
            </a:r>
            <a:r>
              <a:rPr lang="ru-RU" sz="2600" i="1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страны региона ЕЦА</a:t>
            </a:r>
            <a:endParaRPr lang="ru-RU" sz="2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12578" y="3193812"/>
            <a:ext cx="129614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</a:rPr>
              <a:t>Прямые инвестиции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91168" y="4305236"/>
            <a:ext cx="1529304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Официальная помощь развитию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14999" y="1944249"/>
            <a:ext cx="114796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Денежные переводы</a:t>
            </a:r>
            <a:endParaRPr lang="ru-RU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1381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553847740"/>
              </p:ext>
            </p:extLst>
          </p:nvPr>
        </p:nvGraphicFramePr>
        <p:xfrm>
          <a:off x="395536" y="188640"/>
          <a:ext cx="8229600" cy="585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188640"/>
            <a:ext cx="8373616" cy="10826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Объем поступлений денежных переводов физических лиц в страны- крупнейшие реципиенты в 20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 году</a:t>
            </a:r>
            <a:b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млрд долларов США</a:t>
            </a:r>
            <a:endParaRPr lang="ru-RU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27784" y="6309320"/>
            <a:ext cx="64087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/>
              <a:t>* </a:t>
            </a:r>
            <a:r>
              <a:rPr lang="en-US" sz="1600" i="1" dirty="0" smtClean="0"/>
              <a:t>Migration </a:t>
            </a:r>
            <a:r>
              <a:rPr lang="en-US" sz="1600" i="1" dirty="0"/>
              <a:t>and Development Brief </a:t>
            </a:r>
            <a:r>
              <a:rPr lang="en-US" sz="1600" i="1" dirty="0" smtClean="0"/>
              <a:t>3</a:t>
            </a:r>
            <a:r>
              <a:rPr lang="ru-RU" sz="1600" i="1" dirty="0" smtClean="0"/>
              <a:t>6</a:t>
            </a:r>
            <a:r>
              <a:rPr lang="en-US" sz="1600" i="1" dirty="0" smtClean="0"/>
              <a:t>, 202</a:t>
            </a:r>
            <a:r>
              <a:rPr lang="ru-RU" sz="1600" i="1" dirty="0" smtClean="0"/>
              <a:t>2</a:t>
            </a:r>
            <a:r>
              <a:rPr lang="en-US" sz="1600" i="1" dirty="0" smtClean="0"/>
              <a:t>, </a:t>
            </a:r>
            <a:r>
              <a:rPr lang="en-US" sz="1600" i="1" dirty="0"/>
              <a:t>The World Bank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697069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Доля поступающих денежных переводов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физических лиц в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ВВП некоторых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развивающихся стран в 20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 г., в % к ВВП</a:t>
            </a:r>
            <a:endParaRPr lang="ru-RU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1197610"/>
              </p:ext>
            </p:extLst>
          </p:nvPr>
        </p:nvGraphicFramePr>
        <p:xfrm>
          <a:off x="179512" y="1412775"/>
          <a:ext cx="8856984" cy="4880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283078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983022095"/>
              </p:ext>
            </p:extLst>
          </p:nvPr>
        </p:nvGraphicFramePr>
        <p:xfrm>
          <a:off x="395536" y="188640"/>
          <a:ext cx="8229600" cy="585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188640"/>
            <a:ext cx="8373616" cy="10826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Объем поступлений денежных переводов физических лиц в страны- крупнейшие реципиенты региона ЕЦА в 20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 году</a:t>
            </a:r>
            <a:b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млрд долларов США</a:t>
            </a:r>
            <a:endParaRPr lang="ru-RU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930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146EA86E-C024-4FC2-89A4-2F65E7C4C4D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1032" y="3501008"/>
            <a:ext cx="8712968" cy="2924870"/>
          </a:xfrm>
        </p:spPr>
        <p:txBody>
          <a:bodyPr/>
          <a:lstStyle/>
          <a:p>
            <a:r>
              <a:rPr lang="ru-RU" sz="2000" dirty="0" smtClean="0">
                <a:solidFill>
                  <a:schemeClr val="bg1"/>
                </a:solidFill>
              </a:rPr>
              <a:t>показатели </a:t>
            </a:r>
            <a:r>
              <a:rPr lang="ru-RU" sz="2000" dirty="0">
                <a:solidFill>
                  <a:schemeClr val="bg1"/>
                </a:solidFill>
              </a:rPr>
              <a:t>личных переводов </a:t>
            </a:r>
            <a:r>
              <a:rPr lang="ru-RU" sz="2000" dirty="0" smtClean="0">
                <a:solidFill>
                  <a:schemeClr val="bg1"/>
                </a:solidFill>
              </a:rPr>
              <a:t>представлены </a:t>
            </a:r>
            <a:r>
              <a:rPr lang="ru-RU" sz="2000" dirty="0">
                <a:solidFill>
                  <a:schemeClr val="bg1"/>
                </a:solidFill>
              </a:rPr>
              <a:t>на основе данных страны отправителя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личные переводы: для </a:t>
            </a:r>
            <a:r>
              <a:rPr lang="ru-RU" sz="2000" dirty="0">
                <a:solidFill>
                  <a:schemeClr val="bg1"/>
                </a:solidFill>
              </a:rPr>
              <a:t>стран, не составляющих статистику личных переводов, </a:t>
            </a:r>
            <a:r>
              <a:rPr lang="ru-RU" sz="2000" dirty="0" smtClean="0">
                <a:solidFill>
                  <a:schemeClr val="bg1"/>
                </a:solidFill>
              </a:rPr>
              <a:t>либо не разрабатывающих </a:t>
            </a:r>
            <a:r>
              <a:rPr lang="ru-RU" sz="2000" dirty="0" err="1" smtClean="0">
                <a:solidFill>
                  <a:schemeClr val="bg1"/>
                </a:solidFill>
              </a:rPr>
              <a:t>страновую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</a:rPr>
              <a:t>разрезность</a:t>
            </a:r>
            <a:r>
              <a:rPr lang="ru-RU" sz="2000" dirty="0" smtClean="0">
                <a:solidFill>
                  <a:schemeClr val="bg1"/>
                </a:solidFill>
              </a:rPr>
              <a:t> - по </a:t>
            </a:r>
            <a:r>
              <a:rPr lang="ru-RU" sz="2000" dirty="0">
                <a:solidFill>
                  <a:schemeClr val="bg1"/>
                </a:solidFill>
              </a:rPr>
              <a:t>зеркальным данным стран-партнеров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трансграничные переводы: </a:t>
            </a:r>
            <a:r>
              <a:rPr lang="ru-RU" sz="2000" dirty="0">
                <a:solidFill>
                  <a:schemeClr val="bg1"/>
                </a:solidFill>
              </a:rPr>
              <a:t>для стран, не составляющих </a:t>
            </a:r>
            <a:r>
              <a:rPr lang="ru-RU" sz="2000" dirty="0" smtClean="0">
                <a:solidFill>
                  <a:schemeClr val="bg1"/>
                </a:solidFill>
              </a:rPr>
              <a:t>валютную </a:t>
            </a:r>
            <a:r>
              <a:rPr lang="ru-RU" sz="2000" dirty="0" err="1" smtClean="0">
                <a:solidFill>
                  <a:schemeClr val="bg1"/>
                </a:solidFill>
              </a:rPr>
              <a:t>разрезность</a:t>
            </a:r>
            <a:r>
              <a:rPr lang="ru-RU" sz="2000" dirty="0" smtClean="0">
                <a:solidFill>
                  <a:schemeClr val="bg1"/>
                </a:solidFill>
              </a:rPr>
              <a:t> трансграничных переводов</a:t>
            </a:r>
            <a:r>
              <a:rPr lang="ru-RU" sz="2000" dirty="0">
                <a:solidFill>
                  <a:schemeClr val="bg1"/>
                </a:solidFill>
              </a:rPr>
              <a:t>, - по зеркальным данным стран-партнеров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  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CED9FB5-1DAF-4D77-9C86-CCB8C23CF3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39963" y="1268760"/>
            <a:ext cx="4670053" cy="1965324"/>
          </a:xfrm>
        </p:spPr>
        <p:txBody>
          <a:bodyPr/>
          <a:lstStyle/>
          <a:p>
            <a:r>
              <a:rPr lang="ru-RU" dirty="0"/>
              <a:t>Методика составления итоговых таблиц</a:t>
            </a:r>
          </a:p>
        </p:txBody>
      </p:sp>
    </p:spTree>
    <p:extLst>
      <p:ext uri="{BB962C8B-B14F-4D97-AF65-F5344CB8AC3E}">
        <p14:creationId xmlns:p14="http://schemas.microsoft.com/office/powerpoint/2010/main" val="3367745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Доля поступающих денежных переводов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физических лиц в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ВВП некоторых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стран региона ЕЦА в 20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 г., в % к ВВП</a:t>
            </a:r>
            <a:endParaRPr lang="ru-RU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8554443"/>
              </p:ext>
            </p:extLst>
          </p:nvPr>
        </p:nvGraphicFramePr>
        <p:xfrm>
          <a:off x="179512" y="1412775"/>
          <a:ext cx="8856984" cy="4880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381659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выводы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ru-RU" dirty="0" smtClean="0"/>
              <a:t>Принять </a:t>
            </a:r>
            <a:r>
              <a:rPr lang="ru-RU" dirty="0"/>
              <a:t>к сведению обобщенную статистическую информацию о личных переводах и о трансграничных переводах физических лиц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/>
              <a:t>Отметить повышение уровня гармонизации методических подходов к расчету трансграничных переводов физических </a:t>
            </a:r>
            <a:r>
              <a:rPr lang="ru-RU" dirty="0" smtClean="0"/>
              <a:t>лиц</a:t>
            </a:r>
          </a:p>
          <a:p>
            <a:pPr marL="342900" indent="-342900">
              <a:buAutoNum type="arabicPeriod"/>
            </a:pPr>
            <a:r>
              <a:rPr lang="ru-RU" dirty="0" smtClean="0"/>
              <a:t>Предложить </a:t>
            </a:r>
            <a:r>
              <a:rPr lang="ru-RU" dirty="0"/>
              <a:t>центральным (национальным) банкам провести до конца 2023 года двусторонние консультации в целях выявления причин расхождений, гармонизации методических подходов к составлению статистики трансграничных переводов физических лиц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/>
              <a:t>Просить центральные (национальные) банки </a:t>
            </a:r>
            <a:r>
              <a:rPr lang="ru-RU" dirty="0" smtClean="0"/>
              <a:t>представить </a:t>
            </a:r>
            <a:r>
              <a:rPr lang="ru-RU" dirty="0"/>
              <a:t>в Банк России статистическую информацию по личным и трансграничным переводам за 2023 год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6A7554-085F-475F-926B-B7C638963788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6596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BAE4F8B-A60E-43F7-8C70-C78DC0541A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/>
              <a:t>Спасибо </a:t>
            </a:r>
            <a:br>
              <a:rPr lang="ru-RU" dirty="0"/>
            </a:br>
            <a:r>
              <a:rPr lang="ru-RU" dirty="0"/>
              <a:t>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090354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146EA86E-C024-4FC2-89A4-2F65E7C4C4D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543" y="3501008"/>
            <a:ext cx="8360067" cy="2924870"/>
          </a:xfrm>
        </p:spPr>
        <p:txBody>
          <a:bodyPr/>
          <a:lstStyle/>
          <a:p>
            <a:pPr marL="0" indent="0">
              <a:buNone/>
            </a:pPr>
            <a:endParaRPr lang="ru-RU" sz="18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Совокупный </a:t>
            </a:r>
            <a:r>
              <a:rPr lang="ru-RU" sz="1800" dirty="0">
                <a:solidFill>
                  <a:schemeClr val="bg1"/>
                </a:solidFill>
              </a:rPr>
              <a:t>объем личных переводов между государствами-участниками ЕСБ в </a:t>
            </a:r>
            <a:r>
              <a:rPr lang="ru-RU" sz="1800" dirty="0" smtClean="0">
                <a:solidFill>
                  <a:schemeClr val="bg1"/>
                </a:solidFill>
              </a:rPr>
              <a:t>2022 году </a:t>
            </a:r>
            <a:r>
              <a:rPr lang="ru-RU" sz="1800" dirty="0">
                <a:solidFill>
                  <a:schemeClr val="bg1"/>
                </a:solidFill>
              </a:rPr>
              <a:t>составил 9 024,5 млн долларов США </a:t>
            </a:r>
            <a:r>
              <a:rPr lang="ru-RU" sz="1800" dirty="0" smtClean="0">
                <a:solidFill>
                  <a:schemeClr val="bg1"/>
                </a:solidFill>
              </a:rPr>
              <a:t>(рост почти на четверть по сравнению с 2021 годом)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>
                <a:solidFill>
                  <a:schemeClr val="bg1"/>
                </a:solidFill>
              </a:rPr>
              <a:t>Рост личных </a:t>
            </a:r>
            <a:r>
              <a:rPr lang="ru-RU" sz="1800" dirty="0">
                <a:solidFill>
                  <a:schemeClr val="bg1"/>
                </a:solidFill>
              </a:rPr>
              <a:t>переводов </a:t>
            </a:r>
            <a:r>
              <a:rPr lang="ru-RU" sz="1800" dirty="0" smtClean="0">
                <a:solidFill>
                  <a:schemeClr val="bg1"/>
                </a:solidFill>
              </a:rPr>
              <a:t>практически из всех стран ЕСБ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>
                <a:solidFill>
                  <a:schemeClr val="bg1"/>
                </a:solidFill>
              </a:rPr>
              <a:t>Восстановление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ru-RU" sz="1800" dirty="0" smtClean="0">
                <a:solidFill>
                  <a:schemeClr val="bg1"/>
                </a:solidFill>
              </a:rPr>
              <a:t>объёмов на </a:t>
            </a:r>
            <a:r>
              <a:rPr lang="ru-RU" sz="1800" dirty="0" err="1" smtClean="0">
                <a:solidFill>
                  <a:schemeClr val="bg1"/>
                </a:solidFill>
              </a:rPr>
              <a:t>допандемийном</a:t>
            </a:r>
            <a:r>
              <a:rPr lang="ru-RU" sz="1800" dirty="0" smtClean="0">
                <a:solidFill>
                  <a:schemeClr val="bg1"/>
                </a:solidFill>
              </a:rPr>
              <a:t> уровне </a:t>
            </a:r>
            <a:r>
              <a:rPr lang="ru-RU" sz="1800" dirty="0" smtClean="0">
                <a:solidFill>
                  <a:schemeClr val="bg1"/>
                </a:solidFill>
              </a:rPr>
              <a:t>2019 года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>
                <a:solidFill>
                  <a:schemeClr val="bg1"/>
                </a:solidFill>
              </a:rPr>
              <a:t>Увеличение доли чистой оплаты труда в </a:t>
            </a:r>
            <a:r>
              <a:rPr lang="ru-RU" sz="1800" dirty="0" smtClean="0">
                <a:solidFill>
                  <a:schemeClr val="bg1"/>
                </a:solidFill>
              </a:rPr>
              <a:t>структуре </a:t>
            </a:r>
            <a:r>
              <a:rPr lang="ru-RU" sz="1800" dirty="0" smtClean="0">
                <a:solidFill>
                  <a:schemeClr val="bg1"/>
                </a:solidFill>
              </a:rPr>
              <a:t>личных переводов до 32,3%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CED9FB5-1DAF-4D77-9C86-CCB8C23CF3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99597" y="1268760"/>
            <a:ext cx="7910413" cy="1965324"/>
          </a:xfrm>
        </p:spPr>
        <p:txBody>
          <a:bodyPr/>
          <a:lstStyle/>
          <a:p>
            <a:r>
              <a:rPr lang="ru-RU" dirty="0"/>
              <a:t>Тенденции в потоках личных переводов на евразийском </a:t>
            </a:r>
            <a:r>
              <a:rPr lang="ru-RU" dirty="0" smtClean="0"/>
              <a:t>пространстве в 2022 </a:t>
            </a:r>
            <a:r>
              <a:rPr lang="ru-RU" dirty="0" err="1" smtClean="0"/>
              <a:t>годУ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199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2618420"/>
              </p:ext>
            </p:extLst>
          </p:nvPr>
        </p:nvGraphicFramePr>
        <p:xfrm>
          <a:off x="467544" y="908720"/>
          <a:ext cx="8064896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755576" y="116633"/>
            <a:ext cx="8388424" cy="864095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defTabSz="914400" eaLnBrk="1" latinLnBrk="0" hangingPunct="1">
              <a:lnSpc>
                <a:spcPct val="90000"/>
              </a:lnSpc>
              <a:buNone/>
              <a:defRPr sz="1800">
                <a:solidFill>
                  <a:schemeClr val="tx2"/>
                </a:solidFill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Динамика объемов личных переводов, включая чистую отплату труда и  текущие трансферты</a:t>
            </a:r>
            <a:r>
              <a:rPr lang="en-US" dirty="0"/>
              <a:t>,</a:t>
            </a:r>
            <a:r>
              <a:rPr lang="ru-RU" dirty="0" smtClean="0"/>
              <a:t> в 2018-2022гг</a:t>
            </a:r>
            <a:r>
              <a:rPr lang="ru-RU" dirty="0"/>
              <a:t>. </a:t>
            </a:r>
            <a:r>
              <a:rPr lang="en-US" dirty="0"/>
              <a:t>(</a:t>
            </a:r>
            <a:r>
              <a:rPr lang="ru-RU" dirty="0"/>
              <a:t>млн долларов США</a:t>
            </a:r>
            <a:r>
              <a:rPr lang="en-US" dirty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472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146EA86E-C024-4FC2-89A4-2F65E7C4C4D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1032" y="3501008"/>
            <a:ext cx="8712968" cy="2952328"/>
          </a:xfrm>
        </p:spPr>
        <p:txBody>
          <a:bodyPr/>
          <a:lstStyle/>
          <a:p>
            <a:pPr marL="0" indent="0">
              <a:buNone/>
            </a:pPr>
            <a:r>
              <a:rPr lang="ru-RU" sz="1600" dirty="0">
                <a:solidFill>
                  <a:schemeClr val="bg1"/>
                </a:solidFill>
              </a:rPr>
              <a:t>В </a:t>
            </a:r>
            <a:r>
              <a:rPr lang="ru-RU" sz="1600" dirty="0" smtClean="0">
                <a:solidFill>
                  <a:schemeClr val="bg1"/>
                </a:solidFill>
              </a:rPr>
              <a:t>2022 </a:t>
            </a:r>
            <a:r>
              <a:rPr lang="ru-RU" sz="1600" dirty="0">
                <a:solidFill>
                  <a:schemeClr val="bg1"/>
                </a:solidFill>
              </a:rPr>
              <a:t>году </a:t>
            </a:r>
            <a:r>
              <a:rPr lang="ru-RU" sz="1600" dirty="0" smtClean="0">
                <a:solidFill>
                  <a:schemeClr val="bg1"/>
                </a:solidFill>
              </a:rPr>
              <a:t>рост личных переводов </a:t>
            </a:r>
            <a:r>
              <a:rPr lang="ru-RU" sz="1600" dirty="0">
                <a:solidFill>
                  <a:schemeClr val="bg1"/>
                </a:solidFill>
              </a:rPr>
              <a:t>на евразийском </a:t>
            </a:r>
            <a:r>
              <a:rPr lang="ru-RU" sz="1600" dirty="0" smtClean="0">
                <a:solidFill>
                  <a:schemeClr val="bg1"/>
                </a:solidFill>
              </a:rPr>
              <a:t>пространстве обеспечен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schemeClr val="bg1"/>
                </a:solidFill>
              </a:rPr>
              <a:t>Частичным восстановлением численности </a:t>
            </a:r>
            <a:r>
              <a:rPr lang="ru-RU" sz="1600" dirty="0">
                <a:solidFill>
                  <a:schemeClr val="bg1"/>
                </a:solidFill>
              </a:rPr>
              <a:t>трудовых мигрантов </a:t>
            </a:r>
            <a:endParaRPr lang="ru-RU" sz="16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schemeClr val="bg1"/>
                </a:solidFill>
              </a:rPr>
              <a:t>Увеличением доходов стран в связи с повышением цен на энергоносители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schemeClr val="bg1"/>
                </a:solidFill>
              </a:rPr>
              <a:t>Ростом </a:t>
            </a:r>
            <a:r>
              <a:rPr lang="ru-RU" sz="1600" dirty="0" smtClean="0">
                <a:solidFill>
                  <a:schemeClr val="bg1"/>
                </a:solidFill>
              </a:rPr>
              <a:t>долларового </a:t>
            </a:r>
            <a:r>
              <a:rPr lang="ru-RU" sz="1600" dirty="0">
                <a:solidFill>
                  <a:schemeClr val="bg1"/>
                </a:solidFill>
              </a:rPr>
              <a:t>эквивалента </a:t>
            </a:r>
            <a:r>
              <a:rPr lang="ru-RU" sz="1600" dirty="0" smtClean="0">
                <a:solidFill>
                  <a:schemeClr val="bg1"/>
                </a:solidFill>
              </a:rPr>
              <a:t>средних заработных </a:t>
            </a:r>
            <a:r>
              <a:rPr lang="ru-RU" sz="1600" dirty="0" smtClean="0">
                <a:solidFill>
                  <a:schemeClr val="bg1"/>
                </a:solidFill>
              </a:rPr>
              <a:t>плат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smtClean="0">
                <a:solidFill>
                  <a:schemeClr val="bg1"/>
                </a:solidFill>
              </a:rPr>
              <a:t>в результате укрепления рубля</a:t>
            </a:r>
            <a:endParaRPr lang="ru-RU" sz="16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schemeClr val="bg1"/>
                </a:solidFill>
              </a:rPr>
              <a:t>Определенным смещением </a:t>
            </a:r>
            <a:r>
              <a:rPr lang="ru-RU" sz="1600" dirty="0">
                <a:solidFill>
                  <a:schemeClr val="bg1"/>
                </a:solidFill>
              </a:rPr>
              <a:t>трудовой </a:t>
            </a:r>
            <a:r>
              <a:rPr lang="ru-RU" sz="1600" dirty="0" smtClean="0">
                <a:solidFill>
                  <a:schemeClr val="bg1"/>
                </a:solidFill>
              </a:rPr>
              <a:t>миграции в краткосрочный сегмент</a:t>
            </a:r>
            <a:endParaRPr lang="ru-RU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16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16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CED9FB5-1DAF-4D77-9C86-CCB8C23CF3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75656" y="1268760"/>
            <a:ext cx="7334354" cy="1368152"/>
          </a:xfrm>
        </p:spPr>
        <p:txBody>
          <a:bodyPr/>
          <a:lstStyle/>
          <a:p>
            <a:r>
              <a:rPr lang="ru-RU" dirty="0"/>
              <a:t>Основные выводы анализа динамики личных </a:t>
            </a:r>
            <a:r>
              <a:rPr lang="ru-RU" dirty="0" smtClean="0"/>
              <a:t>переводов </a:t>
            </a:r>
            <a:r>
              <a:rPr lang="ru-RU" dirty="0"/>
              <a:t>на пространстве ЕСБ</a:t>
            </a:r>
          </a:p>
        </p:txBody>
      </p:sp>
    </p:spTree>
    <p:extLst>
      <p:ext uri="{BB962C8B-B14F-4D97-AF65-F5344CB8AC3E}">
        <p14:creationId xmlns:p14="http://schemas.microsoft.com/office/powerpoint/2010/main" val="3414508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146EA86E-C024-4FC2-89A4-2F65E7C4C4D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013" y="3501012"/>
            <a:ext cx="9036496" cy="2881585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Рост по сравнению с 2021 годом в 2,4 раза до 22 024 млн долларов США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</a:rPr>
              <a:t>В динамике трансграничных переводов нашли отражение новые экономические явления на пространстве ЕСБ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</a:rPr>
              <a:t>По линии трансграничных переводов инициируются иные операции платежного баланса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</a:rPr>
              <a:t>Динамика трансграничных переводов стала тесно увязанной с реализацией денежно-кредитной политики и движением наличности  </a:t>
            </a:r>
            <a:endParaRPr lang="ru-RU" sz="2000" dirty="0" smtClean="0">
              <a:solidFill>
                <a:schemeClr val="bg1"/>
              </a:solidFill>
            </a:endParaRPr>
          </a:p>
        </p:txBody>
      </p:sp>
      <p:sp>
        <p:nvSpPr>
          <p:cNvPr id="5" name="Текст 3">
            <a:extLst>
              <a:ext uri="{FF2B5EF4-FFF2-40B4-BE49-F238E27FC236}">
                <a16:creationId xmlns="" xmlns:a16="http://schemas.microsoft.com/office/drawing/2014/main" id="{5CED9FB5-1DAF-4D77-9C86-CCB8C23CF3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5536" y="1340768"/>
            <a:ext cx="8154931" cy="1965324"/>
          </a:xfrm>
        </p:spPr>
        <p:txBody>
          <a:bodyPr/>
          <a:lstStyle/>
          <a:p>
            <a:r>
              <a:rPr lang="ru-RU" dirty="0"/>
              <a:t>Тенденции в потоках </a:t>
            </a:r>
            <a:r>
              <a:rPr lang="ru-RU" dirty="0" smtClean="0"/>
              <a:t>Трансграничных переводах </a:t>
            </a:r>
            <a:r>
              <a:rPr lang="ru-RU" dirty="0"/>
              <a:t>на евразийском </a:t>
            </a:r>
            <a:r>
              <a:rPr lang="ru-RU" dirty="0" smtClean="0"/>
              <a:t>пространстве в 2022 </a:t>
            </a:r>
            <a:r>
              <a:rPr lang="ru-RU" dirty="0" err="1" smtClean="0"/>
              <a:t>годУ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91608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936173731"/>
              </p:ext>
            </p:extLst>
          </p:nvPr>
        </p:nvGraphicFramePr>
        <p:xfrm>
          <a:off x="467544" y="908720"/>
          <a:ext cx="8064896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755576" y="116633"/>
            <a:ext cx="8388424" cy="864095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defTabSz="914400" eaLnBrk="1" latinLnBrk="0" hangingPunct="1">
              <a:lnSpc>
                <a:spcPct val="90000"/>
              </a:lnSpc>
              <a:buNone/>
              <a:defRPr sz="1800">
                <a:solidFill>
                  <a:schemeClr val="tx2"/>
                </a:solidFill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Динамика совокупных трансграничных переводов на пространстве ЕСБ в </a:t>
            </a:r>
            <a:r>
              <a:rPr lang="ru-RU" dirty="0" smtClean="0"/>
              <a:t>2018-2022 гг</a:t>
            </a:r>
            <a:r>
              <a:rPr lang="ru-RU" dirty="0" smtClean="0"/>
              <a:t>.</a:t>
            </a:r>
          </a:p>
          <a:p>
            <a:r>
              <a:rPr lang="en-US" dirty="0" smtClean="0"/>
              <a:t>(</a:t>
            </a:r>
            <a:r>
              <a:rPr lang="ru-RU" dirty="0"/>
              <a:t>млн долларов США</a:t>
            </a:r>
            <a:r>
              <a:rPr lang="en-US" dirty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877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l" eaLnBrk="1" hangingPunct="1">
              <a:lnSpc>
                <a:spcPct val="90000"/>
              </a:lnSpc>
            </a:pPr>
            <a:r>
              <a:rPr lang="ru-RU" sz="1800" dirty="0">
                <a:solidFill>
                  <a:schemeClr val="tx2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Доля переводов физических лиц из Российской Федерации в совокупном объеме входящих переводов некоторых стран СНГ, % </a:t>
            </a:r>
            <a:endParaRPr lang="ru-RU" sz="1800" dirty="0">
              <a:solidFill>
                <a:schemeClr val="tx2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6A7554-085F-475F-926B-B7C638963788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3465260"/>
              </p:ext>
            </p:extLst>
          </p:nvPr>
        </p:nvGraphicFramePr>
        <p:xfrm>
          <a:off x="611560" y="1268759"/>
          <a:ext cx="7416824" cy="5452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585905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Другая 5">
      <a:dk1>
        <a:sysClr val="windowText" lastClr="000000"/>
      </a:dk1>
      <a:lt1>
        <a:sysClr val="window" lastClr="FFFFFF"/>
      </a:lt1>
      <a:dk2>
        <a:srgbClr val="888A8D"/>
      </a:dk2>
      <a:lt2>
        <a:srgbClr val="C4C4C6"/>
      </a:lt2>
      <a:accent1>
        <a:srgbClr val="0082BB"/>
      </a:accent1>
      <a:accent2>
        <a:srgbClr val="00BCE7"/>
      </a:accent2>
      <a:accent3>
        <a:srgbClr val="FAA61A"/>
      </a:accent3>
      <a:accent4>
        <a:srgbClr val="FFD485"/>
      </a:accent4>
      <a:accent5>
        <a:srgbClr val="ED1B34"/>
      </a:accent5>
      <a:accent6>
        <a:srgbClr val="F2665E"/>
      </a:accent6>
      <a:hlink>
        <a:srgbClr val="0082BB"/>
      </a:hlink>
      <a:folHlink>
        <a:srgbClr val="FAA61A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9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Тема Office">
  <a:themeElements>
    <a:clrScheme name="Другая 5">
      <a:dk1>
        <a:sysClr val="windowText" lastClr="000000"/>
      </a:dk1>
      <a:lt1>
        <a:sysClr val="window" lastClr="FFFFFF"/>
      </a:lt1>
      <a:dk2>
        <a:srgbClr val="888A8D"/>
      </a:dk2>
      <a:lt2>
        <a:srgbClr val="C4C4C6"/>
      </a:lt2>
      <a:accent1>
        <a:srgbClr val="0082BB"/>
      </a:accent1>
      <a:accent2>
        <a:srgbClr val="00BCE7"/>
      </a:accent2>
      <a:accent3>
        <a:srgbClr val="FAA61A"/>
      </a:accent3>
      <a:accent4>
        <a:srgbClr val="FFD485"/>
      </a:accent4>
      <a:accent5>
        <a:srgbClr val="ED1B34"/>
      </a:accent5>
      <a:accent6>
        <a:srgbClr val="F2665E"/>
      </a:accent6>
      <a:hlink>
        <a:srgbClr val="0082BB"/>
      </a:hlink>
      <a:folHlink>
        <a:srgbClr val="FAA61A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9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Тема Office">
  <a:themeElements>
    <a:clrScheme name="Другая 5">
      <a:dk1>
        <a:sysClr val="windowText" lastClr="000000"/>
      </a:dk1>
      <a:lt1>
        <a:sysClr val="window" lastClr="FFFFFF"/>
      </a:lt1>
      <a:dk2>
        <a:srgbClr val="888A8D"/>
      </a:dk2>
      <a:lt2>
        <a:srgbClr val="C4C4C6"/>
      </a:lt2>
      <a:accent1>
        <a:srgbClr val="0082BB"/>
      </a:accent1>
      <a:accent2>
        <a:srgbClr val="00BCE7"/>
      </a:accent2>
      <a:accent3>
        <a:srgbClr val="FAA61A"/>
      </a:accent3>
      <a:accent4>
        <a:srgbClr val="FFD485"/>
      </a:accent4>
      <a:accent5>
        <a:srgbClr val="ED1B34"/>
      </a:accent5>
      <a:accent6>
        <a:srgbClr val="F2665E"/>
      </a:accent6>
      <a:hlink>
        <a:srgbClr val="0082BB"/>
      </a:hlink>
      <a:folHlink>
        <a:srgbClr val="FAA61A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9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8_Тема Office">
  <a:themeElements>
    <a:clrScheme name="Другая 5">
      <a:dk1>
        <a:sysClr val="windowText" lastClr="000000"/>
      </a:dk1>
      <a:lt1>
        <a:sysClr val="window" lastClr="FFFFFF"/>
      </a:lt1>
      <a:dk2>
        <a:srgbClr val="888A8D"/>
      </a:dk2>
      <a:lt2>
        <a:srgbClr val="C4C4C6"/>
      </a:lt2>
      <a:accent1>
        <a:srgbClr val="0082BB"/>
      </a:accent1>
      <a:accent2>
        <a:srgbClr val="00BCE7"/>
      </a:accent2>
      <a:accent3>
        <a:srgbClr val="FAA61A"/>
      </a:accent3>
      <a:accent4>
        <a:srgbClr val="FFD485"/>
      </a:accent4>
      <a:accent5>
        <a:srgbClr val="ED1B34"/>
      </a:accent5>
      <a:accent6>
        <a:srgbClr val="F2665E"/>
      </a:accent6>
      <a:hlink>
        <a:srgbClr val="0082BB"/>
      </a:hlink>
      <a:folHlink>
        <a:srgbClr val="FAA61A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9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5">
    <a:dk1>
      <a:sysClr val="windowText" lastClr="000000"/>
    </a:dk1>
    <a:lt1>
      <a:sysClr val="window" lastClr="FFFFFF"/>
    </a:lt1>
    <a:dk2>
      <a:srgbClr val="888A8D"/>
    </a:dk2>
    <a:lt2>
      <a:srgbClr val="C4C4C6"/>
    </a:lt2>
    <a:accent1>
      <a:srgbClr val="0082BB"/>
    </a:accent1>
    <a:accent2>
      <a:srgbClr val="00BCE7"/>
    </a:accent2>
    <a:accent3>
      <a:srgbClr val="FAA61A"/>
    </a:accent3>
    <a:accent4>
      <a:srgbClr val="FFD485"/>
    </a:accent4>
    <a:accent5>
      <a:srgbClr val="ED1B34"/>
    </a:accent5>
    <a:accent6>
      <a:srgbClr val="F2665E"/>
    </a:accent6>
    <a:hlink>
      <a:srgbClr val="0082BB"/>
    </a:hlink>
    <a:folHlink>
      <a:srgbClr val="FAA61A"/>
    </a:folHlink>
  </a:clrScheme>
</a:themeOverride>
</file>

<file path=ppt/theme/themeOverride2.xml><?xml version="1.0" encoding="utf-8"?>
<a:themeOverride xmlns:a="http://schemas.openxmlformats.org/drawingml/2006/main">
  <a:clrScheme name="Другая 5">
    <a:dk1>
      <a:sysClr val="windowText" lastClr="000000"/>
    </a:dk1>
    <a:lt1>
      <a:sysClr val="window" lastClr="FFFFFF"/>
    </a:lt1>
    <a:dk2>
      <a:srgbClr val="888A8D"/>
    </a:dk2>
    <a:lt2>
      <a:srgbClr val="C4C4C6"/>
    </a:lt2>
    <a:accent1>
      <a:srgbClr val="0082BB"/>
    </a:accent1>
    <a:accent2>
      <a:srgbClr val="00BCE7"/>
    </a:accent2>
    <a:accent3>
      <a:srgbClr val="FAA61A"/>
    </a:accent3>
    <a:accent4>
      <a:srgbClr val="FFD485"/>
    </a:accent4>
    <a:accent5>
      <a:srgbClr val="ED1B34"/>
    </a:accent5>
    <a:accent6>
      <a:srgbClr val="F2665E"/>
    </a:accent6>
    <a:hlink>
      <a:srgbClr val="0082BB"/>
    </a:hlink>
    <a:folHlink>
      <a:srgbClr val="FAA61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16460</TotalTime>
  <Words>1071</Words>
  <PresentationFormat>Экран (4:3)</PresentationFormat>
  <Paragraphs>177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32</vt:i4>
      </vt:variant>
    </vt:vector>
  </HeadingPairs>
  <TitlesOfParts>
    <vt:vector size="41" baseType="lpstr">
      <vt:lpstr>ＭＳ Ｐゴシック</vt:lpstr>
      <vt:lpstr>Arial</vt:lpstr>
      <vt:lpstr>Calibri</vt:lpstr>
      <vt:lpstr>Wingdings</vt:lpstr>
      <vt:lpstr>Тема Office</vt:lpstr>
      <vt:lpstr>1_Тема Office</vt:lpstr>
      <vt:lpstr>2_Тема Office</vt:lpstr>
      <vt:lpstr>5_Тема Office</vt:lpstr>
      <vt:lpstr>8_Тема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Доля переводов физических лиц из Российской Федерации в совокупном объеме входящих переводов некоторых стран СНГ, % </vt:lpstr>
      <vt:lpstr>Презентация PowerPoint</vt:lpstr>
      <vt:lpstr>Динамика валютной структуры трансграничных переводов, в 2019-2022 годах, %</vt:lpstr>
      <vt:lpstr>Презентация PowerPoint</vt:lpstr>
      <vt:lpstr>Презентация PowerPoint</vt:lpstr>
      <vt:lpstr>Динамика расхождений данных о трансграничных переводах между государствами ЕСБ в 2021-2022 гг., млн долларов </vt:lpstr>
      <vt:lpstr>Динамика расхождений данных о личных переводах между государствами ЕСБ в 2021-2022 гг., млн долларов </vt:lpstr>
      <vt:lpstr>Презентация PowerPoint</vt:lpstr>
      <vt:lpstr>Динамика трансграничных переводов в 2022 году</vt:lpstr>
      <vt:lpstr>Динамика потоков переводов по регионам мира</vt:lpstr>
      <vt:lpstr>Презентация PowerPoint</vt:lpstr>
      <vt:lpstr>Презентация PowerPoint</vt:lpstr>
      <vt:lpstr>Презентация PowerPoint</vt:lpstr>
      <vt:lpstr>Презентация PowerPoint</vt:lpstr>
      <vt:lpstr>Влияние укрепления курса рубля на увеличение долларового эквивалента переводов в нескорые страны СНГ</vt:lpstr>
      <vt:lpstr>Динамика основных финансовых потоков в развивающиеся страны </vt:lpstr>
      <vt:lpstr>Динамика основных финансовых потоков в развивающиеся страны (без Китая)</vt:lpstr>
      <vt:lpstr>Динамика основных финансовых потоков в страны региона ЕЦА</vt:lpstr>
      <vt:lpstr>Объем поступлений денежных переводов физических лиц в страны- крупнейшие реципиенты в 2022 году  млрд долларов США</vt:lpstr>
      <vt:lpstr>Доля поступающих денежных переводов физических лиц в ВВП некоторых развивающихся стран в 2022 г., в % к ВВП</vt:lpstr>
      <vt:lpstr>Объем поступлений денежных переводов физических лиц в страны- крупнейшие реципиенты региона ЕЦА в 2022 году  млрд долларов США</vt:lpstr>
      <vt:lpstr>Доля поступающих денежных переводов физических лиц в ВВП некоторых стран региона ЕЦА в 2022 г., в % к ВВП</vt:lpstr>
      <vt:lpstr>Основные выводы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2023-06-08T12:51:53Z</cp:lastPrinted>
  <dcterms:created xsi:type="dcterms:W3CDTF">2013-06-03T06:58:44Z</dcterms:created>
  <dcterms:modified xsi:type="dcterms:W3CDTF">2023-06-14T19:06:24Z</dcterms:modified>
</cp:coreProperties>
</file>